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81" r:id="rId2"/>
    <p:sldId id="277" r:id="rId3"/>
    <p:sldId id="284" r:id="rId4"/>
    <p:sldId id="286" r:id="rId5"/>
    <p:sldId id="282" r:id="rId6"/>
    <p:sldId id="287" r:id="rId7"/>
    <p:sldId id="283" r:id="rId8"/>
    <p:sldId id="288" r:id="rId9"/>
    <p:sldId id="272" r:id="rId10"/>
    <p:sldId id="278" r:id="rId11"/>
    <p:sldId id="290" r:id="rId12"/>
    <p:sldId id="291" r:id="rId13"/>
    <p:sldId id="285" r:id="rId14"/>
    <p:sldId id="275" r:id="rId15"/>
    <p:sldId id="289" r:id="rId16"/>
  </p:sldIdLst>
  <p:sldSz cx="9144000" cy="6858000" type="screen4x3"/>
  <p:notesSz cx="6858000" cy="9144000"/>
  <p:embeddedFontLst>
    <p:embeddedFont>
      <p:font typeface="KABeYourself" panose="020B0604020202020204" charset="0"/>
      <p:regular r:id="rId17"/>
    </p:embeddedFont>
    <p:embeddedFont>
      <p:font typeface="KABamk" panose="020B0604020202020204" charset="0"/>
      <p:regular r:id="rId18"/>
    </p:embeddedFont>
    <p:embeddedFont>
      <p:font typeface="Calibri" panose="020F0502020204030204" pitchFamily="34" charset="0"/>
      <p:regular r:id="rId19"/>
      <p:bold r:id="rId20"/>
      <p:italic r:id="rId21"/>
      <p:boldItalic r:id="rId22"/>
    </p:embeddedFont>
    <p:embeddedFont>
      <p:font typeface="KAApplePie" panose="020B0604020202020204" charset="0"/>
      <p:regular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C4E59-9CD6-394F-B3FF-D67091155E4C}" v="145" dt="2021-01-27T03:12:22.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68" d="100"/>
          <a:sy n="68" d="100"/>
        </p:scale>
        <p:origin x="408"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C10D85-F2D8-ED47-9268-31747450C4D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188575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10D85-F2D8-ED47-9268-31747450C4D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91766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10D85-F2D8-ED47-9268-31747450C4D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17754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C10D85-F2D8-ED47-9268-31747450C4D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363473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C10D85-F2D8-ED47-9268-31747450C4D7}"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137624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C10D85-F2D8-ED47-9268-31747450C4D7}"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281085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C10D85-F2D8-ED47-9268-31747450C4D7}"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124044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C10D85-F2D8-ED47-9268-31747450C4D7}"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225979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D85-F2D8-ED47-9268-31747450C4D7}"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339944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10D85-F2D8-ED47-9268-31747450C4D7}"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31257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C10D85-F2D8-ED47-9268-31747450C4D7}"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AEA9C-A849-A048-860B-DA3C602C2BAA}" type="slidenum">
              <a:rPr lang="en-US" smtClean="0"/>
              <a:t>‹#›</a:t>
            </a:fld>
            <a:endParaRPr lang="en-US"/>
          </a:p>
        </p:txBody>
      </p:sp>
    </p:spTree>
    <p:extLst>
      <p:ext uri="{BB962C8B-B14F-4D97-AF65-F5344CB8AC3E}">
        <p14:creationId xmlns:p14="http://schemas.microsoft.com/office/powerpoint/2010/main" val="356490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10D85-F2D8-ED47-9268-31747450C4D7}" type="datetimeFigureOut">
              <a:rPr lang="en-US" smtClean="0"/>
              <a:t>7/30/2021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AEA9C-A849-A048-860B-DA3C602C2BAA}" type="slidenum">
              <a:rPr lang="en-US" smtClean="0"/>
              <a:t>‹#›</a:t>
            </a:fld>
            <a:endParaRPr lang="en-US"/>
          </a:p>
        </p:txBody>
      </p:sp>
    </p:spTree>
    <p:extLst>
      <p:ext uri="{BB962C8B-B14F-4D97-AF65-F5344CB8AC3E}">
        <p14:creationId xmlns:p14="http://schemas.microsoft.com/office/powerpoint/2010/main" val="86092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D9C65B8-20FF-7744-8DD1-708197BED090}"/>
              </a:ext>
            </a:extLst>
          </p:cNvPr>
          <p:cNvSpPr txBox="1"/>
          <p:nvPr/>
        </p:nvSpPr>
        <p:spPr>
          <a:xfrm>
            <a:off x="1102992" y="1993471"/>
            <a:ext cx="7106179" cy="1569660"/>
          </a:xfrm>
          <a:prstGeom prst="rect">
            <a:avLst/>
          </a:prstGeom>
          <a:noFill/>
        </p:spPr>
        <p:txBody>
          <a:bodyPr wrap="square" rtlCol="0">
            <a:spAutoFit/>
          </a:bodyPr>
          <a:lstStyle/>
          <a:p>
            <a:pPr algn="ctr"/>
            <a:r>
              <a:rPr lang="en-US" sz="9600" dirty="0" smtClean="0">
                <a:ln w="28575">
                  <a:solidFill>
                    <a:sysClr val="windowText" lastClr="000000"/>
                  </a:solidFill>
                </a:ln>
                <a:solidFill>
                  <a:srgbClr val="E8C5BD"/>
                </a:solidFill>
                <a:latin typeface="KABamk" panose="02000603000000000000" pitchFamily="2" charset="0"/>
                <a:ea typeface="KABamk" panose="02000603000000000000" pitchFamily="2" charset="0"/>
              </a:rPr>
              <a:t>Welcome to</a:t>
            </a:r>
            <a:endParaRPr lang="en-US" sz="9600" dirty="0">
              <a:ln w="28575">
                <a:solidFill>
                  <a:sysClr val="windowText" lastClr="000000"/>
                </a:solidFill>
              </a:ln>
              <a:solidFill>
                <a:srgbClr val="E8C5BD"/>
              </a:solidFill>
              <a:latin typeface="KABamk" panose="02000603000000000000" pitchFamily="2" charset="0"/>
              <a:ea typeface="KABamk" panose="02000603000000000000" pitchFamily="2" charset="0"/>
            </a:endParaRPr>
          </a:p>
        </p:txBody>
      </p:sp>
      <p:sp>
        <p:nvSpPr>
          <p:cNvPr id="4" name="TextBox 3">
            <a:extLst>
              <a:ext uri="{FF2B5EF4-FFF2-40B4-BE49-F238E27FC236}">
                <a16:creationId xmlns:a16="http://schemas.microsoft.com/office/drawing/2014/main" xmlns="" id="{794D256F-4D24-F044-BD76-4FE4F7F58DC9}"/>
              </a:ext>
            </a:extLst>
          </p:cNvPr>
          <p:cNvSpPr txBox="1"/>
          <p:nvPr/>
        </p:nvSpPr>
        <p:spPr>
          <a:xfrm>
            <a:off x="2708969" y="2782966"/>
            <a:ext cx="4286110" cy="2785378"/>
          </a:xfrm>
          <a:prstGeom prst="rect">
            <a:avLst/>
          </a:prstGeom>
          <a:noFill/>
        </p:spPr>
        <p:txBody>
          <a:bodyPr wrap="none" rtlCol="0">
            <a:spAutoFit/>
          </a:bodyPr>
          <a:lstStyle/>
          <a:p>
            <a:r>
              <a:rPr lang="en-US" sz="17500" dirty="0" err="1" smtClean="0">
                <a:latin typeface="KAApplePie" panose="02000603000000000000" pitchFamily="2" charset="0"/>
                <a:ea typeface="KAApplePie" panose="02000603000000000000" pitchFamily="2" charset="0"/>
              </a:rPr>
              <a:t>Facs</a:t>
            </a:r>
            <a:endParaRPr lang="en-US" sz="17500" dirty="0">
              <a:latin typeface="KAApplePie" panose="02000603000000000000" pitchFamily="2" charset="0"/>
              <a:ea typeface="KAApplePie" panose="02000603000000000000" pitchFamily="2" charset="0"/>
            </a:endParaRPr>
          </a:p>
        </p:txBody>
      </p:sp>
    </p:spTree>
    <p:extLst>
      <p:ext uri="{BB962C8B-B14F-4D97-AF65-F5344CB8AC3E}">
        <p14:creationId xmlns:p14="http://schemas.microsoft.com/office/powerpoint/2010/main" val="163891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6BCABF2-14E9-6D48-B717-150FC98D850C}"/>
              </a:ext>
            </a:extLst>
          </p:cNvPr>
          <p:cNvSpPr txBox="1"/>
          <p:nvPr/>
        </p:nvSpPr>
        <p:spPr>
          <a:xfrm>
            <a:off x="1595001" y="1060916"/>
            <a:ext cx="6219443" cy="1015663"/>
          </a:xfrm>
          <a:prstGeom prst="rect">
            <a:avLst/>
          </a:prstGeom>
          <a:noFill/>
        </p:spPr>
        <p:txBody>
          <a:bodyPr wrap="square" rtlCol="0">
            <a:spAutoFit/>
          </a:bodyPr>
          <a:lstStyle/>
          <a:p>
            <a:pPr algn="ctr"/>
            <a:r>
              <a:rPr lang="en-US" sz="6000" dirty="0" smtClean="0">
                <a:latin typeface="KAApplePie" panose="02000603000000000000" pitchFamily="2" charset="0"/>
                <a:ea typeface="KAApplePie" panose="02000603000000000000" pitchFamily="2" charset="0"/>
              </a:rPr>
              <a:t>Class expectations</a:t>
            </a:r>
            <a:endParaRPr lang="en-US" sz="6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068F7705-A428-5E41-96CA-B6E9CA247324}"/>
              </a:ext>
            </a:extLst>
          </p:cNvPr>
          <p:cNvSpPr txBox="1"/>
          <p:nvPr/>
        </p:nvSpPr>
        <p:spPr>
          <a:xfrm>
            <a:off x="1329558" y="2104437"/>
            <a:ext cx="3032235" cy="3108543"/>
          </a:xfrm>
          <a:prstGeom prst="rect">
            <a:avLst/>
          </a:prstGeom>
          <a:noFill/>
        </p:spPr>
        <p:txBody>
          <a:bodyPr wrap="square" rtlCol="0">
            <a:spAutoFit/>
          </a:bodyPr>
          <a:lstStyle/>
          <a:p>
            <a:pPr algn="ctr"/>
            <a:r>
              <a:rPr lang="en-US" b="1" dirty="0" smtClean="0">
                <a:latin typeface="KABeYourself" panose="02000603000000000000" pitchFamily="2" charset="0"/>
                <a:ea typeface="KABeYourself" panose="02000603000000000000" pitchFamily="2" charset="0"/>
              </a:rPr>
              <a:t>RESPECTFUL</a:t>
            </a:r>
          </a:p>
          <a:p>
            <a:pPr algn="ctr"/>
            <a:endParaRPr lang="en-US" dirty="0">
              <a:latin typeface="KABeYourself" panose="02000603000000000000" pitchFamily="2" charset="0"/>
              <a:ea typeface="KABeYourself" panose="02000603000000000000" pitchFamily="2" charset="0"/>
            </a:endParaRPr>
          </a:p>
          <a:p>
            <a:pPr algn="ctr"/>
            <a:r>
              <a:rPr lang="en-US" sz="1600" dirty="0">
                <a:latin typeface="KABeYourself" panose="02000603000000000000" pitchFamily="2" charset="0"/>
                <a:ea typeface="KABeYourself" panose="02000603000000000000" pitchFamily="2" charset="0"/>
              </a:rPr>
              <a:t>Be kind to your teacher and classmates</a:t>
            </a:r>
          </a:p>
          <a:p>
            <a:pPr algn="ctr"/>
            <a:r>
              <a:rPr lang="en-US" sz="1600" dirty="0">
                <a:latin typeface="KABeYourself" panose="02000603000000000000" pitchFamily="2" charset="0"/>
                <a:ea typeface="KABeYourself" panose="02000603000000000000" pitchFamily="2" charset="0"/>
              </a:rPr>
              <a:t>Help others when they need it </a:t>
            </a:r>
          </a:p>
          <a:p>
            <a:pPr algn="ctr"/>
            <a:r>
              <a:rPr lang="en-US" sz="1600" dirty="0">
                <a:latin typeface="KABeYourself" panose="02000603000000000000" pitchFamily="2" charset="0"/>
                <a:ea typeface="KABeYourself" panose="02000603000000000000" pitchFamily="2" charset="0"/>
              </a:rPr>
              <a:t>Raise your hand </a:t>
            </a:r>
          </a:p>
          <a:p>
            <a:pPr algn="ctr"/>
            <a:r>
              <a:rPr lang="en-US" sz="1600" dirty="0">
                <a:latin typeface="KABeYourself" panose="02000603000000000000" pitchFamily="2" charset="0"/>
                <a:ea typeface="KABeYourself" panose="02000603000000000000" pitchFamily="2" charset="0"/>
              </a:rPr>
              <a:t>Be on time. Coming in late is rude to your teacher and classmates </a:t>
            </a:r>
          </a:p>
          <a:p>
            <a:pPr algn="ctr"/>
            <a:r>
              <a:rPr lang="en-US" sz="1600" dirty="0">
                <a:latin typeface="KABeYourself" panose="02000603000000000000" pitchFamily="2" charset="0"/>
                <a:ea typeface="KABeYourself" panose="02000603000000000000" pitchFamily="2" charset="0"/>
              </a:rPr>
              <a:t>Treat the department and supplies like you paid for it with your own money</a:t>
            </a:r>
            <a:endParaRPr lang="en-US" sz="16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406FD7C5-2F5F-4048-9A1C-D17EB187CF82}"/>
              </a:ext>
            </a:extLst>
          </p:cNvPr>
          <p:cNvSpPr txBox="1"/>
          <p:nvPr/>
        </p:nvSpPr>
        <p:spPr>
          <a:xfrm>
            <a:off x="4782209" y="2104436"/>
            <a:ext cx="3032235" cy="3662541"/>
          </a:xfrm>
          <a:prstGeom prst="rect">
            <a:avLst/>
          </a:prstGeom>
          <a:noFill/>
        </p:spPr>
        <p:txBody>
          <a:bodyPr wrap="square" rtlCol="0">
            <a:spAutoFit/>
          </a:bodyPr>
          <a:lstStyle/>
          <a:p>
            <a:pPr algn="ctr"/>
            <a:r>
              <a:rPr lang="en-US" b="1" dirty="0" smtClean="0">
                <a:latin typeface="KABeYourself" panose="02000603000000000000" pitchFamily="2" charset="0"/>
                <a:ea typeface="KABeYourself" panose="02000603000000000000" pitchFamily="2" charset="0"/>
              </a:rPr>
              <a:t>DAILY CLEAN UP</a:t>
            </a:r>
          </a:p>
          <a:p>
            <a:pPr algn="ctr"/>
            <a:endParaRPr lang="en-US" dirty="0">
              <a:latin typeface="KABeYourself" panose="02000603000000000000" pitchFamily="2" charset="0"/>
              <a:ea typeface="KABeYourself" panose="02000603000000000000" pitchFamily="2" charset="0"/>
            </a:endParaRPr>
          </a:p>
          <a:p>
            <a:pPr algn="ctr"/>
            <a:r>
              <a:rPr lang="en-US" sz="1600" dirty="0" smtClean="0">
                <a:latin typeface="KABeYourself" panose="02000603000000000000" pitchFamily="2" charset="0"/>
                <a:ea typeface="KABeYourself" panose="02000603000000000000" pitchFamily="2" charset="0"/>
              </a:rPr>
              <a:t>Push </a:t>
            </a:r>
            <a:r>
              <a:rPr lang="en-US" sz="1600" dirty="0">
                <a:latin typeface="KABeYourself" panose="02000603000000000000" pitchFamily="2" charset="0"/>
                <a:ea typeface="KABeYourself" panose="02000603000000000000" pitchFamily="2" charset="0"/>
              </a:rPr>
              <a:t>your Chair in and Sanitize tables</a:t>
            </a:r>
          </a:p>
          <a:p>
            <a:pPr algn="ctr"/>
            <a:r>
              <a:rPr lang="en-US" sz="1600" dirty="0">
                <a:latin typeface="KABeYourself" panose="02000603000000000000" pitchFamily="2" charset="0"/>
                <a:ea typeface="KABeYourself" panose="02000603000000000000" pitchFamily="2" charset="0"/>
              </a:rPr>
              <a:t>Clean up your area including the floor </a:t>
            </a:r>
          </a:p>
          <a:p>
            <a:pPr algn="ctr"/>
            <a:r>
              <a:rPr lang="en-US" sz="1600" dirty="0">
                <a:latin typeface="KABeYourself" panose="02000603000000000000" pitchFamily="2" charset="0"/>
                <a:ea typeface="KABeYourself" panose="02000603000000000000" pitchFamily="2" charset="0"/>
              </a:rPr>
              <a:t>Put all supplies up where they belong </a:t>
            </a:r>
          </a:p>
          <a:p>
            <a:pPr algn="ctr"/>
            <a:r>
              <a:rPr lang="en-US" sz="1600" dirty="0">
                <a:latin typeface="KABeYourself" panose="02000603000000000000" pitchFamily="2" charset="0"/>
                <a:ea typeface="KABeYourself" panose="02000603000000000000" pitchFamily="2" charset="0"/>
              </a:rPr>
              <a:t>Some Fridays we will have chores and they will be assigned for each class according to what the class participated in that week</a:t>
            </a:r>
            <a:r>
              <a:rPr lang="en-US" dirty="0">
                <a:latin typeface="KABeYourself" panose="02000603000000000000" pitchFamily="2" charset="0"/>
                <a:ea typeface="KABeYourself" panose="02000603000000000000" pitchFamily="2" charset="0"/>
              </a:rPr>
              <a:t>. </a:t>
            </a:r>
          </a:p>
          <a:p>
            <a:pPr algn="ctr"/>
            <a:endParaRPr lang="en-US"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18373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6BCABF2-14E9-6D48-B717-150FC98D850C}"/>
              </a:ext>
            </a:extLst>
          </p:cNvPr>
          <p:cNvSpPr txBox="1"/>
          <p:nvPr/>
        </p:nvSpPr>
        <p:spPr>
          <a:xfrm>
            <a:off x="1595001" y="1060916"/>
            <a:ext cx="6219443" cy="1015663"/>
          </a:xfrm>
          <a:prstGeom prst="rect">
            <a:avLst/>
          </a:prstGeom>
          <a:noFill/>
        </p:spPr>
        <p:txBody>
          <a:bodyPr wrap="square" rtlCol="0">
            <a:spAutoFit/>
          </a:bodyPr>
          <a:lstStyle/>
          <a:p>
            <a:pPr algn="ctr"/>
            <a:r>
              <a:rPr lang="en-US" sz="6000" dirty="0" smtClean="0">
                <a:latin typeface="KAApplePie" panose="02000603000000000000" pitchFamily="2" charset="0"/>
                <a:ea typeface="KAApplePie" panose="02000603000000000000" pitchFamily="2" charset="0"/>
              </a:rPr>
              <a:t>Class expectations</a:t>
            </a:r>
            <a:endParaRPr lang="en-US" sz="6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068F7705-A428-5E41-96CA-B6E9CA247324}"/>
              </a:ext>
            </a:extLst>
          </p:cNvPr>
          <p:cNvSpPr txBox="1"/>
          <p:nvPr/>
        </p:nvSpPr>
        <p:spPr>
          <a:xfrm>
            <a:off x="1329558" y="2104437"/>
            <a:ext cx="3032235" cy="338554"/>
          </a:xfrm>
          <a:prstGeom prst="rect">
            <a:avLst/>
          </a:prstGeom>
          <a:noFill/>
        </p:spPr>
        <p:txBody>
          <a:bodyPr wrap="square" rtlCol="0">
            <a:spAutoFit/>
          </a:bodyPr>
          <a:lstStyle/>
          <a:p>
            <a:pPr algn="ctr"/>
            <a:endParaRPr lang="en-US" sz="16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406FD7C5-2F5F-4048-9A1C-D17EB187CF82}"/>
              </a:ext>
            </a:extLst>
          </p:cNvPr>
          <p:cNvSpPr txBox="1"/>
          <p:nvPr/>
        </p:nvSpPr>
        <p:spPr>
          <a:xfrm>
            <a:off x="1329557" y="2115862"/>
            <a:ext cx="3032235" cy="3416320"/>
          </a:xfrm>
          <a:prstGeom prst="rect">
            <a:avLst/>
          </a:prstGeom>
          <a:noFill/>
        </p:spPr>
        <p:txBody>
          <a:bodyPr wrap="square" rtlCol="0">
            <a:spAutoFit/>
          </a:bodyPr>
          <a:lstStyle/>
          <a:p>
            <a:pPr algn="ctr"/>
            <a:r>
              <a:rPr lang="en-US" dirty="0" smtClean="0">
                <a:latin typeface="KABeYourself" panose="02000603000000000000" pitchFamily="2" charset="0"/>
                <a:ea typeface="KABeYourself" panose="02000603000000000000" pitchFamily="2" charset="0"/>
              </a:rPr>
              <a:t>Additional Rules</a:t>
            </a:r>
          </a:p>
          <a:p>
            <a:pPr algn="ctr"/>
            <a:endParaRPr lang="en-US" dirty="0">
              <a:latin typeface="KABeYourself" panose="02000603000000000000" pitchFamily="2" charset="0"/>
              <a:ea typeface="KABeYourself" panose="02000603000000000000" pitchFamily="2" charset="0"/>
            </a:endParaRPr>
          </a:p>
          <a:p>
            <a:pPr marL="285750" indent="-285750" algn="ctr">
              <a:buFontTx/>
              <a:buChar char="-"/>
            </a:pPr>
            <a:r>
              <a:rPr lang="en-US" dirty="0" smtClean="0">
                <a:latin typeface="KABeYourself" panose="02000603000000000000" pitchFamily="2" charset="0"/>
                <a:ea typeface="KABeYourself" panose="02000603000000000000" pitchFamily="2" charset="0"/>
              </a:rPr>
              <a:t>You will need a hall pass EVERY time you leave the room, you will need to ask me for the hall pass</a:t>
            </a:r>
          </a:p>
          <a:p>
            <a:pPr marL="285750" indent="-285750" algn="ctr">
              <a:buFontTx/>
              <a:buChar char="-"/>
            </a:pPr>
            <a:r>
              <a:rPr lang="en-US" dirty="0" smtClean="0">
                <a:latin typeface="KABeYourself" panose="02000603000000000000" pitchFamily="2" charset="0"/>
                <a:ea typeface="KABeYourself" panose="02000603000000000000" pitchFamily="2" charset="0"/>
              </a:rPr>
              <a:t>You will not be allowed to go to the bathroom every single day, that is sketchy. </a:t>
            </a:r>
          </a:p>
          <a:p>
            <a:pPr algn="ctr"/>
            <a:endParaRPr lang="en-US" dirty="0">
              <a:latin typeface="KABeYourself" panose="02000603000000000000" pitchFamily="2" charset="0"/>
              <a:ea typeface="KABeYourself" panose="02000603000000000000" pitchFamily="2" charset="0"/>
            </a:endParaRPr>
          </a:p>
        </p:txBody>
      </p:sp>
      <p:sp>
        <p:nvSpPr>
          <p:cNvPr id="5" name="TextBox 4">
            <a:extLst>
              <a:ext uri="{FF2B5EF4-FFF2-40B4-BE49-F238E27FC236}">
                <a16:creationId xmlns:a16="http://schemas.microsoft.com/office/drawing/2014/main" xmlns="" id="{406FD7C5-2F5F-4048-9A1C-D17EB187CF82}"/>
              </a:ext>
            </a:extLst>
          </p:cNvPr>
          <p:cNvSpPr txBox="1"/>
          <p:nvPr/>
        </p:nvSpPr>
        <p:spPr>
          <a:xfrm>
            <a:off x="4704722" y="2074392"/>
            <a:ext cx="3032235" cy="3416320"/>
          </a:xfrm>
          <a:prstGeom prst="rect">
            <a:avLst/>
          </a:prstGeom>
          <a:noFill/>
        </p:spPr>
        <p:txBody>
          <a:bodyPr wrap="square" rtlCol="0">
            <a:spAutoFit/>
          </a:bodyPr>
          <a:lstStyle/>
          <a:p>
            <a:pPr algn="ctr"/>
            <a:r>
              <a:rPr lang="en-US" dirty="0" smtClean="0">
                <a:latin typeface="KABeYourself" panose="02000603000000000000" pitchFamily="2" charset="0"/>
                <a:ea typeface="KABeYourself" panose="02000603000000000000" pitchFamily="2" charset="0"/>
              </a:rPr>
              <a:t>Additional Rules</a:t>
            </a:r>
          </a:p>
          <a:p>
            <a:pPr algn="ctr"/>
            <a:endParaRPr lang="en-US" dirty="0">
              <a:latin typeface="KABeYourself" panose="02000603000000000000" pitchFamily="2" charset="0"/>
              <a:ea typeface="KABeYourself" panose="02000603000000000000" pitchFamily="2" charset="0"/>
            </a:endParaRPr>
          </a:p>
          <a:p>
            <a:pPr algn="ctr"/>
            <a:r>
              <a:rPr lang="en-US" dirty="0" smtClean="0">
                <a:latin typeface="KABeYourself" panose="02000603000000000000" pitchFamily="2" charset="0"/>
                <a:ea typeface="KABeYourself" panose="02000603000000000000" pitchFamily="2" charset="0"/>
              </a:rPr>
              <a:t>You are only required to cook one time per year, so if you do not abide by school and classroom rules, including safety rules you will not be able to cook. If you have a failing grade you will not be able to cook. You will work on missing work</a:t>
            </a:r>
            <a:endParaRPr lang="en-US"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131118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6BCABF2-14E9-6D48-B717-150FC98D850C}"/>
              </a:ext>
            </a:extLst>
          </p:cNvPr>
          <p:cNvSpPr txBox="1"/>
          <p:nvPr/>
        </p:nvSpPr>
        <p:spPr>
          <a:xfrm>
            <a:off x="1595001" y="1060916"/>
            <a:ext cx="6219443" cy="1015663"/>
          </a:xfrm>
          <a:prstGeom prst="rect">
            <a:avLst/>
          </a:prstGeom>
          <a:noFill/>
        </p:spPr>
        <p:txBody>
          <a:bodyPr wrap="square" rtlCol="0">
            <a:spAutoFit/>
          </a:bodyPr>
          <a:lstStyle/>
          <a:p>
            <a:pPr algn="ctr"/>
            <a:r>
              <a:rPr lang="en-US" sz="6000" dirty="0" smtClean="0">
                <a:latin typeface="KAApplePie" panose="02000603000000000000" pitchFamily="2" charset="0"/>
                <a:ea typeface="KAApplePie" panose="02000603000000000000" pitchFamily="2" charset="0"/>
              </a:rPr>
              <a:t>Class expectations</a:t>
            </a:r>
            <a:endParaRPr lang="en-US" sz="6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068F7705-A428-5E41-96CA-B6E9CA247324}"/>
              </a:ext>
            </a:extLst>
          </p:cNvPr>
          <p:cNvSpPr txBox="1"/>
          <p:nvPr/>
        </p:nvSpPr>
        <p:spPr>
          <a:xfrm>
            <a:off x="1329558" y="2104437"/>
            <a:ext cx="3032235" cy="338554"/>
          </a:xfrm>
          <a:prstGeom prst="rect">
            <a:avLst/>
          </a:prstGeom>
          <a:noFill/>
        </p:spPr>
        <p:txBody>
          <a:bodyPr wrap="square" rtlCol="0">
            <a:spAutoFit/>
          </a:bodyPr>
          <a:lstStyle/>
          <a:p>
            <a:pPr algn="ctr"/>
            <a:endParaRPr lang="en-US" sz="16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406FD7C5-2F5F-4048-9A1C-D17EB187CF82}"/>
              </a:ext>
            </a:extLst>
          </p:cNvPr>
          <p:cNvSpPr txBox="1"/>
          <p:nvPr/>
        </p:nvSpPr>
        <p:spPr>
          <a:xfrm>
            <a:off x="1329557" y="2115862"/>
            <a:ext cx="3032235" cy="3416320"/>
          </a:xfrm>
          <a:prstGeom prst="rect">
            <a:avLst/>
          </a:prstGeom>
          <a:noFill/>
        </p:spPr>
        <p:txBody>
          <a:bodyPr wrap="square" rtlCol="0">
            <a:spAutoFit/>
          </a:bodyPr>
          <a:lstStyle/>
          <a:p>
            <a:pPr algn="ctr"/>
            <a:r>
              <a:rPr lang="en-US" dirty="0" smtClean="0">
                <a:latin typeface="KABeYourself" panose="02000603000000000000" pitchFamily="2" charset="0"/>
                <a:ea typeface="KABeYourself" panose="02000603000000000000" pitchFamily="2" charset="0"/>
              </a:rPr>
              <a:t>Additional Rules</a:t>
            </a:r>
          </a:p>
          <a:p>
            <a:pPr algn="ctr"/>
            <a:endParaRPr lang="en-US" dirty="0">
              <a:latin typeface="KABeYourself" panose="02000603000000000000" pitchFamily="2" charset="0"/>
              <a:ea typeface="KABeYourself" panose="02000603000000000000" pitchFamily="2" charset="0"/>
            </a:endParaRPr>
          </a:p>
          <a:p>
            <a:pPr marL="285750" indent="-285750" algn="ctr">
              <a:buFontTx/>
              <a:buChar char="-"/>
            </a:pPr>
            <a:r>
              <a:rPr lang="en-US" dirty="0" smtClean="0">
                <a:latin typeface="KABeYourself" panose="02000603000000000000" pitchFamily="2" charset="0"/>
                <a:ea typeface="KABeYourself" panose="02000603000000000000" pitchFamily="2" charset="0"/>
              </a:rPr>
              <a:t>You will need a hall pass EVERY time you leave the room, you will need to ask me for the hall pass</a:t>
            </a:r>
          </a:p>
          <a:p>
            <a:pPr marL="285750" indent="-285750" algn="ctr">
              <a:buFontTx/>
              <a:buChar char="-"/>
            </a:pPr>
            <a:r>
              <a:rPr lang="en-US" dirty="0" smtClean="0">
                <a:latin typeface="KABeYourself" panose="02000603000000000000" pitchFamily="2" charset="0"/>
                <a:ea typeface="KABeYourself" panose="02000603000000000000" pitchFamily="2" charset="0"/>
              </a:rPr>
              <a:t>You will not be allowed to go to the bathroom every single day, that is sketchy. </a:t>
            </a:r>
          </a:p>
          <a:p>
            <a:pPr algn="ctr"/>
            <a:endParaRPr lang="en-US" dirty="0">
              <a:latin typeface="KABeYourself" panose="02000603000000000000" pitchFamily="2" charset="0"/>
              <a:ea typeface="KABeYourself" panose="02000603000000000000" pitchFamily="2" charset="0"/>
            </a:endParaRPr>
          </a:p>
        </p:txBody>
      </p:sp>
      <p:sp>
        <p:nvSpPr>
          <p:cNvPr id="5" name="TextBox 4">
            <a:extLst>
              <a:ext uri="{FF2B5EF4-FFF2-40B4-BE49-F238E27FC236}">
                <a16:creationId xmlns:a16="http://schemas.microsoft.com/office/drawing/2014/main" xmlns="" id="{406FD7C5-2F5F-4048-9A1C-D17EB187CF82}"/>
              </a:ext>
            </a:extLst>
          </p:cNvPr>
          <p:cNvSpPr txBox="1"/>
          <p:nvPr/>
        </p:nvSpPr>
        <p:spPr>
          <a:xfrm>
            <a:off x="4704722" y="2074392"/>
            <a:ext cx="3032235" cy="3693319"/>
          </a:xfrm>
          <a:prstGeom prst="rect">
            <a:avLst/>
          </a:prstGeom>
          <a:noFill/>
        </p:spPr>
        <p:txBody>
          <a:bodyPr wrap="square" rtlCol="0">
            <a:spAutoFit/>
          </a:bodyPr>
          <a:lstStyle/>
          <a:p>
            <a:pPr algn="ctr"/>
            <a:r>
              <a:rPr lang="en-US" dirty="0" smtClean="0">
                <a:latin typeface="KABeYourself" panose="02000603000000000000" pitchFamily="2" charset="0"/>
                <a:ea typeface="KABeYourself" panose="02000603000000000000" pitchFamily="2" charset="0"/>
              </a:rPr>
              <a:t>Additional Rules</a:t>
            </a:r>
          </a:p>
          <a:p>
            <a:pPr algn="ctr"/>
            <a:endParaRPr lang="en-US" dirty="0">
              <a:latin typeface="KABeYourself" panose="02000603000000000000" pitchFamily="2" charset="0"/>
              <a:ea typeface="KABeYourself" panose="02000603000000000000" pitchFamily="2" charset="0"/>
            </a:endParaRPr>
          </a:p>
          <a:p>
            <a:pPr algn="ctr"/>
            <a:r>
              <a:rPr lang="en-US" dirty="0" smtClean="0">
                <a:latin typeface="KABeYourself" panose="02000603000000000000" pitchFamily="2" charset="0"/>
                <a:ea typeface="KABeYourself" panose="02000603000000000000" pitchFamily="2" charset="0"/>
              </a:rPr>
              <a:t>You are only required to cook one time per year, so if you do not abide by school and classroom rules, including safety rules you will not be able to cook. If you have a failing grade in this class you will not be able to cook. You will work on missing work</a:t>
            </a:r>
            <a:endParaRPr lang="en-US"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161440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606EE59-1073-4F43-8BE5-F9D9C8BA8EF0}"/>
              </a:ext>
            </a:extLst>
          </p:cNvPr>
          <p:cNvSpPr txBox="1"/>
          <p:nvPr/>
        </p:nvSpPr>
        <p:spPr>
          <a:xfrm>
            <a:off x="2240955" y="336941"/>
            <a:ext cx="4813738" cy="1446550"/>
          </a:xfrm>
          <a:prstGeom prst="rect">
            <a:avLst/>
          </a:prstGeom>
          <a:noFill/>
        </p:spPr>
        <p:txBody>
          <a:bodyPr wrap="square" rtlCol="0">
            <a:spAutoFit/>
          </a:bodyPr>
          <a:lstStyle/>
          <a:p>
            <a:pPr algn="ctr"/>
            <a:r>
              <a:rPr lang="en-US" sz="4400" dirty="0" smtClean="0">
                <a:ln w="28575">
                  <a:solidFill>
                    <a:sysClr val="windowText" lastClr="000000"/>
                  </a:solidFill>
                </a:ln>
                <a:solidFill>
                  <a:schemeClr val="bg1"/>
                </a:solidFill>
                <a:latin typeface="KABamk" panose="02000603000000000000" pitchFamily="2" charset="0"/>
                <a:ea typeface="KABamk" panose="02000603000000000000" pitchFamily="2" charset="0"/>
              </a:rPr>
              <a:t>Half Effort = </a:t>
            </a:r>
          </a:p>
          <a:p>
            <a:pPr algn="ctr"/>
            <a:r>
              <a:rPr lang="en-US" sz="4400" dirty="0" smtClean="0">
                <a:ln w="28575">
                  <a:solidFill>
                    <a:sysClr val="windowText" lastClr="000000"/>
                  </a:solidFill>
                </a:ln>
                <a:solidFill>
                  <a:schemeClr val="bg1"/>
                </a:solidFill>
                <a:latin typeface="KABamk" panose="02000603000000000000" pitchFamily="2" charset="0"/>
                <a:ea typeface="KABamk" panose="02000603000000000000" pitchFamily="2" charset="0"/>
              </a:rPr>
              <a:t>Half Credit</a:t>
            </a:r>
            <a:endParaRPr lang="en-US" sz="4400" dirty="0">
              <a:ln w="28575">
                <a:solidFill>
                  <a:sysClr val="windowText" lastClr="000000"/>
                </a:solidFill>
              </a:ln>
              <a:solidFill>
                <a:schemeClr val="bg1"/>
              </a:solidFill>
              <a:latin typeface="KABamk" panose="02000603000000000000" pitchFamily="2" charset="0"/>
              <a:ea typeface="KABamk" panose="02000603000000000000" pitchFamily="2" charset="0"/>
            </a:endParaRPr>
          </a:p>
        </p:txBody>
      </p:sp>
      <p:sp>
        <p:nvSpPr>
          <p:cNvPr id="3" name="TextBox 2">
            <a:extLst>
              <a:ext uri="{FF2B5EF4-FFF2-40B4-BE49-F238E27FC236}">
                <a16:creationId xmlns:a16="http://schemas.microsoft.com/office/drawing/2014/main" xmlns="" id="{BA9E6DE7-FAF0-384F-92D1-FA90209F5EEF}"/>
              </a:ext>
            </a:extLst>
          </p:cNvPr>
          <p:cNvSpPr txBox="1"/>
          <p:nvPr/>
        </p:nvSpPr>
        <p:spPr>
          <a:xfrm>
            <a:off x="1210940" y="1520939"/>
            <a:ext cx="6873767" cy="4524315"/>
          </a:xfrm>
          <a:prstGeom prst="rect">
            <a:avLst/>
          </a:prstGeom>
          <a:noFill/>
        </p:spPr>
        <p:txBody>
          <a:bodyPr wrap="square" rtlCol="0">
            <a:spAutoFit/>
          </a:bodyPr>
          <a:lstStyle/>
          <a:p>
            <a:pPr algn="ctr"/>
            <a:r>
              <a:rPr lang="en-US" sz="2400" dirty="0">
                <a:latin typeface="KABeYourself" panose="02000603000000000000" pitchFamily="2" charset="0"/>
                <a:ea typeface="KABeYourself" panose="02000603000000000000" pitchFamily="2" charset="0"/>
              </a:rPr>
              <a:t>In this class we will be doing a lot of projects and we will be diving into our creativity. I understand that we don’t all have the best handwriting or we may not be able to cook and sew as well as some of our classmates. I do expect you to put your 100% into everything we do or make in class. If you slap some scribble scrabble on your paper or don’t go exactly by the rubric then points will be counted off. Effort is everything to me. I can tell when you do not try. Try your best and you will have a good grade!</a:t>
            </a:r>
            <a:endParaRPr lang="en-US" sz="24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323907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D117D-EA49-EF43-8083-EDC5281459B6}"/>
              </a:ext>
            </a:extLst>
          </p:cNvPr>
          <p:cNvSpPr txBox="1"/>
          <p:nvPr/>
        </p:nvSpPr>
        <p:spPr>
          <a:xfrm>
            <a:off x="1366345" y="874304"/>
            <a:ext cx="6484883" cy="1323439"/>
          </a:xfrm>
          <a:prstGeom prst="rect">
            <a:avLst/>
          </a:prstGeom>
          <a:noFill/>
        </p:spPr>
        <p:txBody>
          <a:bodyPr wrap="square" rtlCol="0">
            <a:spAutoFit/>
          </a:bodyPr>
          <a:lstStyle/>
          <a:p>
            <a:pPr algn="ctr"/>
            <a:r>
              <a:rPr lang="en-US" sz="8000" dirty="0">
                <a:latin typeface="KAApplePie" panose="02000603000000000000" pitchFamily="2" charset="0"/>
                <a:ea typeface="KAApplePie" panose="02000603000000000000" pitchFamily="2" charset="0"/>
              </a:rPr>
              <a:t>c</a:t>
            </a:r>
            <a:r>
              <a:rPr lang="en-US" sz="8000" dirty="0" smtClean="0">
                <a:latin typeface="KAApplePie" panose="02000603000000000000" pitchFamily="2" charset="0"/>
                <a:ea typeface="KAApplePie" panose="02000603000000000000" pitchFamily="2" charset="0"/>
              </a:rPr>
              <a:t>lass fee</a:t>
            </a:r>
            <a:endParaRPr lang="en-US" sz="8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EE6844A7-DB4F-684F-B552-FADE3916687D}"/>
              </a:ext>
            </a:extLst>
          </p:cNvPr>
          <p:cNvSpPr txBox="1"/>
          <p:nvPr/>
        </p:nvSpPr>
        <p:spPr>
          <a:xfrm>
            <a:off x="1329558" y="2104437"/>
            <a:ext cx="6484883" cy="3539430"/>
          </a:xfrm>
          <a:prstGeom prst="rect">
            <a:avLst/>
          </a:prstGeom>
          <a:noFill/>
        </p:spPr>
        <p:txBody>
          <a:bodyPr wrap="square" rtlCol="0">
            <a:spAutoFit/>
          </a:bodyPr>
          <a:lstStyle/>
          <a:p>
            <a:pPr algn="ctr"/>
            <a:r>
              <a:rPr lang="en-US" sz="3200" dirty="0" smtClean="0">
                <a:latin typeface="KABeYourself" panose="02000603000000000000" pitchFamily="2" charset="0"/>
                <a:ea typeface="KABeYourself" panose="02000603000000000000" pitchFamily="2" charset="0"/>
              </a:rPr>
              <a:t>There is a required </a:t>
            </a:r>
            <a:r>
              <a:rPr lang="en-US" sz="3200" u="sng" dirty="0" smtClean="0">
                <a:latin typeface="KABeYourself" panose="02000603000000000000" pitchFamily="2" charset="0"/>
                <a:ea typeface="KABeYourself" panose="02000603000000000000" pitchFamily="2" charset="0"/>
              </a:rPr>
              <a:t>$30 class fee </a:t>
            </a:r>
            <a:r>
              <a:rPr lang="en-US" sz="3200" dirty="0" smtClean="0">
                <a:latin typeface="KABeYourself" panose="02000603000000000000" pitchFamily="2" charset="0"/>
                <a:ea typeface="KABeYourself" panose="02000603000000000000" pitchFamily="2" charset="0"/>
              </a:rPr>
              <a:t>for</a:t>
            </a:r>
            <a:r>
              <a:rPr lang="en-US" sz="3200" dirty="0">
                <a:latin typeface="KABeYourself" panose="02000603000000000000" pitchFamily="2" charset="0"/>
                <a:ea typeface="KABeYourself" panose="02000603000000000000" pitchFamily="2" charset="0"/>
              </a:rPr>
              <a:t> </a:t>
            </a:r>
            <a:r>
              <a:rPr lang="en-US" sz="3200" dirty="0" smtClean="0">
                <a:latin typeface="KABeYourself" panose="02000603000000000000" pitchFamily="2" charset="0"/>
                <a:ea typeface="KABeYourself" panose="02000603000000000000" pitchFamily="2" charset="0"/>
              </a:rPr>
              <a:t>groceries, project supplies, and k</a:t>
            </a:r>
            <a:r>
              <a:rPr lang="en-US" sz="3200" dirty="0" smtClean="0">
                <a:latin typeface="KABeYourself" panose="02000603000000000000" pitchFamily="2" charset="0"/>
                <a:ea typeface="KABeYourself" panose="02000603000000000000" pitchFamily="2" charset="0"/>
              </a:rPr>
              <a:t>itchen </a:t>
            </a:r>
            <a:r>
              <a:rPr lang="en-US" sz="3200" dirty="0" smtClean="0">
                <a:latin typeface="KABeYourself" panose="02000603000000000000" pitchFamily="2" charset="0"/>
                <a:ea typeface="KABeYourself" panose="02000603000000000000" pitchFamily="2" charset="0"/>
              </a:rPr>
              <a:t>s</a:t>
            </a:r>
            <a:r>
              <a:rPr lang="en-US" sz="3200" dirty="0" smtClean="0">
                <a:latin typeface="KABeYourself" panose="02000603000000000000" pitchFamily="2" charset="0"/>
                <a:ea typeface="KABeYourself" panose="02000603000000000000" pitchFamily="2" charset="0"/>
              </a:rPr>
              <a:t>upplies. </a:t>
            </a:r>
          </a:p>
          <a:p>
            <a:pPr algn="ctr"/>
            <a:r>
              <a:rPr lang="en-US" sz="3200" dirty="0" smtClean="0">
                <a:latin typeface="KABeYourself" panose="02000603000000000000" pitchFamily="2" charset="0"/>
                <a:ea typeface="KABeYourself" panose="02000603000000000000" pitchFamily="2" charset="0"/>
              </a:rPr>
              <a:t>I rarely ask you to bring in your own supplies unless you want specific things I can’t buy at Walmart.</a:t>
            </a:r>
            <a:endParaRPr lang="en-US" sz="4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224544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6ED117D-EA49-EF43-8083-EDC5281459B6}"/>
              </a:ext>
            </a:extLst>
          </p:cNvPr>
          <p:cNvSpPr txBox="1"/>
          <p:nvPr/>
        </p:nvSpPr>
        <p:spPr>
          <a:xfrm>
            <a:off x="1366345" y="874304"/>
            <a:ext cx="6484883" cy="1323439"/>
          </a:xfrm>
          <a:prstGeom prst="rect">
            <a:avLst/>
          </a:prstGeom>
          <a:noFill/>
        </p:spPr>
        <p:txBody>
          <a:bodyPr wrap="square" rtlCol="0">
            <a:spAutoFit/>
          </a:bodyPr>
          <a:lstStyle/>
          <a:p>
            <a:pPr algn="ctr"/>
            <a:r>
              <a:rPr lang="en-US" sz="8000" dirty="0" smtClean="0">
                <a:latin typeface="KAApplePie" panose="02000603000000000000" pitchFamily="2" charset="0"/>
                <a:ea typeface="KAApplePie" panose="02000603000000000000" pitchFamily="2" charset="0"/>
              </a:rPr>
              <a:t>Supply list</a:t>
            </a:r>
            <a:endParaRPr lang="en-US" sz="8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EE6844A7-DB4F-684F-B552-FADE3916687D}"/>
              </a:ext>
            </a:extLst>
          </p:cNvPr>
          <p:cNvSpPr txBox="1"/>
          <p:nvPr/>
        </p:nvSpPr>
        <p:spPr>
          <a:xfrm>
            <a:off x="1329558" y="2524314"/>
            <a:ext cx="6484883" cy="1938992"/>
          </a:xfrm>
          <a:prstGeom prst="rect">
            <a:avLst/>
          </a:prstGeom>
          <a:noFill/>
        </p:spPr>
        <p:txBody>
          <a:bodyPr wrap="square" rtlCol="0">
            <a:spAutoFit/>
          </a:bodyPr>
          <a:lstStyle/>
          <a:p>
            <a:pPr algn="ctr"/>
            <a:r>
              <a:rPr lang="en-US" sz="2000" dirty="0" smtClean="0">
                <a:latin typeface="KABeYourself" panose="02000603000000000000" pitchFamily="2" charset="0"/>
                <a:ea typeface="KABeYourself" panose="02000603000000000000" pitchFamily="2" charset="0"/>
              </a:rPr>
              <a:t>Event Planning – A black shirt/polo or dress for girls </a:t>
            </a:r>
          </a:p>
          <a:p>
            <a:pPr algn="ctr"/>
            <a:r>
              <a:rPr lang="en-US" sz="2000" dirty="0" smtClean="0">
                <a:latin typeface="KABeYourself" panose="02000603000000000000" pitchFamily="2" charset="0"/>
                <a:ea typeface="KABeYourself" panose="02000603000000000000" pitchFamily="2" charset="0"/>
              </a:rPr>
              <a:t>I would like for you to invest in nice pants, if you are serving at any event you will be required to dress in at least a black shirt</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Food and Nutrition – a one subject notebook </a:t>
            </a:r>
            <a:endParaRPr lang="en-US" sz="2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407726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503553-3635-DA4F-8379-1D4B5FBEB06A}"/>
              </a:ext>
            </a:extLst>
          </p:cNvPr>
          <p:cNvSpPr txBox="1"/>
          <p:nvPr/>
        </p:nvSpPr>
        <p:spPr>
          <a:xfrm>
            <a:off x="1415281" y="2474867"/>
            <a:ext cx="3032235" cy="1015663"/>
          </a:xfrm>
          <a:prstGeom prst="rect">
            <a:avLst/>
          </a:prstGeom>
          <a:noFill/>
        </p:spPr>
        <p:txBody>
          <a:bodyPr wrap="square" rtlCol="0">
            <a:spAutoFit/>
          </a:bodyPr>
          <a:lstStyle/>
          <a:p>
            <a:pPr algn="ctr"/>
            <a:r>
              <a:rPr lang="en-US" sz="3000" dirty="0" smtClean="0">
                <a:latin typeface="KABeYourself" panose="02000603000000000000" pitchFamily="2" charset="0"/>
                <a:ea typeface="KABeYourself" panose="02000603000000000000" pitchFamily="2" charset="0"/>
              </a:rPr>
              <a:t>5</a:t>
            </a:r>
            <a:r>
              <a:rPr lang="en-US" sz="3000" baseline="30000" dirty="0" smtClean="0">
                <a:latin typeface="KABeYourself" panose="02000603000000000000" pitchFamily="2" charset="0"/>
                <a:ea typeface="KABeYourself" panose="02000603000000000000" pitchFamily="2" charset="0"/>
              </a:rPr>
              <a:t>th</a:t>
            </a:r>
            <a:r>
              <a:rPr lang="en-US" sz="3000" dirty="0" smtClean="0">
                <a:latin typeface="KABeYourself" panose="02000603000000000000" pitchFamily="2" charset="0"/>
                <a:ea typeface="KABeYourself" panose="02000603000000000000" pitchFamily="2" charset="0"/>
              </a:rPr>
              <a:t> year Teaching</a:t>
            </a:r>
          </a:p>
        </p:txBody>
      </p:sp>
      <p:sp>
        <p:nvSpPr>
          <p:cNvPr id="3" name="TextBox 2">
            <a:extLst>
              <a:ext uri="{FF2B5EF4-FFF2-40B4-BE49-F238E27FC236}">
                <a16:creationId xmlns:a16="http://schemas.microsoft.com/office/drawing/2014/main" xmlns="" id="{B8470CB1-4EDE-9E43-A9DF-2DE033C3D5F2}"/>
              </a:ext>
            </a:extLst>
          </p:cNvPr>
          <p:cNvSpPr txBox="1"/>
          <p:nvPr/>
        </p:nvSpPr>
        <p:spPr>
          <a:xfrm>
            <a:off x="4782209" y="2104436"/>
            <a:ext cx="3032235" cy="1938992"/>
          </a:xfrm>
          <a:prstGeom prst="rect">
            <a:avLst/>
          </a:prstGeom>
          <a:noFill/>
        </p:spPr>
        <p:txBody>
          <a:bodyPr wrap="square" rtlCol="0">
            <a:spAutoFit/>
          </a:bodyPr>
          <a:lstStyle/>
          <a:p>
            <a:pPr algn="ctr"/>
            <a:r>
              <a:rPr lang="en-US" sz="2400" dirty="0" smtClean="0">
                <a:latin typeface="KABeYourself" panose="02000603000000000000" pitchFamily="2" charset="0"/>
                <a:ea typeface="KABeYourself" panose="02000603000000000000" pitchFamily="2" charset="0"/>
              </a:rPr>
              <a:t>I have been married 4 years &amp; we have a 7month baby boy named Cohen</a:t>
            </a:r>
            <a:endParaRPr lang="en-US" sz="24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79C16D17-E2E5-534C-BB23-88F0326C6DDB}"/>
              </a:ext>
            </a:extLst>
          </p:cNvPr>
          <p:cNvSpPr txBox="1"/>
          <p:nvPr/>
        </p:nvSpPr>
        <p:spPr>
          <a:xfrm>
            <a:off x="4705598" y="4048387"/>
            <a:ext cx="3185455" cy="1754326"/>
          </a:xfrm>
          <a:prstGeom prst="rect">
            <a:avLst/>
          </a:prstGeom>
          <a:noFill/>
        </p:spPr>
        <p:txBody>
          <a:bodyPr wrap="square" rtlCol="0">
            <a:spAutoFit/>
          </a:bodyPr>
          <a:lstStyle/>
          <a:p>
            <a:pPr algn="ctr"/>
            <a:r>
              <a:rPr lang="en-US" sz="2400" dirty="0">
                <a:latin typeface="KABeYourself" panose="02000603000000000000" pitchFamily="2" charset="0"/>
                <a:ea typeface="KABeYourself" panose="02000603000000000000" pitchFamily="2" charset="0"/>
              </a:rPr>
              <a:t> </a:t>
            </a:r>
            <a:r>
              <a:rPr lang="en-US" sz="2000" dirty="0" smtClean="0">
                <a:latin typeface="KABeYourself" panose="02000603000000000000" pitchFamily="2" charset="0"/>
                <a:ea typeface="KABeYourself" panose="02000603000000000000" pitchFamily="2" charset="0"/>
              </a:rPr>
              <a:t>I love </a:t>
            </a:r>
            <a:r>
              <a:rPr lang="en-US" sz="2000" dirty="0">
                <a:latin typeface="KABeYourself" panose="02000603000000000000" pitchFamily="2" charset="0"/>
                <a:ea typeface="KABeYourself" panose="02000603000000000000" pitchFamily="2" charset="0"/>
              </a:rPr>
              <a:t>traveling, bargain </a:t>
            </a:r>
            <a:r>
              <a:rPr lang="en-US" sz="2000" dirty="0" smtClean="0">
                <a:latin typeface="KABeYourself" panose="02000603000000000000" pitchFamily="2" charset="0"/>
                <a:ea typeface="KABeYourself" panose="02000603000000000000" pitchFamily="2" charset="0"/>
              </a:rPr>
              <a:t>shopping,</a:t>
            </a:r>
          </a:p>
          <a:p>
            <a:pPr algn="ctr"/>
            <a:r>
              <a:rPr lang="en-US" sz="2000" dirty="0" smtClean="0">
                <a:latin typeface="KABeYourself" panose="02000603000000000000" pitchFamily="2" charset="0"/>
                <a:ea typeface="KABeYourself" panose="02000603000000000000" pitchFamily="2" charset="0"/>
              </a:rPr>
              <a:t>camping, </a:t>
            </a:r>
            <a:r>
              <a:rPr lang="en-US" sz="2000" dirty="0">
                <a:latin typeface="KABeYourself" panose="02000603000000000000" pitchFamily="2" charset="0"/>
                <a:ea typeface="KABeYourself" panose="02000603000000000000" pitchFamily="2" charset="0"/>
              </a:rPr>
              <a:t>decorating around the house and for events</a:t>
            </a:r>
            <a:r>
              <a:rPr lang="en-US" sz="2400" dirty="0">
                <a:latin typeface="KABeYourself" panose="02000603000000000000" pitchFamily="2" charset="0"/>
                <a:ea typeface="KABeYourself" panose="02000603000000000000" pitchFamily="2" charset="0"/>
              </a:rPr>
              <a:t>. </a:t>
            </a:r>
          </a:p>
        </p:txBody>
      </p:sp>
      <p:sp>
        <p:nvSpPr>
          <p:cNvPr id="5" name="TextBox 4">
            <a:extLst>
              <a:ext uri="{FF2B5EF4-FFF2-40B4-BE49-F238E27FC236}">
                <a16:creationId xmlns:a16="http://schemas.microsoft.com/office/drawing/2014/main" xmlns="" id="{51F98335-A541-EA47-BE1A-D023DF09B981}"/>
              </a:ext>
            </a:extLst>
          </p:cNvPr>
          <p:cNvSpPr txBox="1"/>
          <p:nvPr/>
        </p:nvSpPr>
        <p:spPr>
          <a:xfrm>
            <a:off x="1544322" y="4417718"/>
            <a:ext cx="3032235" cy="1015663"/>
          </a:xfrm>
          <a:prstGeom prst="rect">
            <a:avLst/>
          </a:prstGeom>
          <a:noFill/>
        </p:spPr>
        <p:txBody>
          <a:bodyPr wrap="square" rtlCol="0">
            <a:spAutoFit/>
          </a:bodyPr>
          <a:lstStyle/>
          <a:p>
            <a:pPr algn="ctr"/>
            <a:r>
              <a:rPr lang="en-US" sz="3000" dirty="0">
                <a:latin typeface="KABeYourself" panose="02000603000000000000" pitchFamily="2" charset="0"/>
                <a:ea typeface="KABeYourself" panose="02000603000000000000" pitchFamily="2" charset="0"/>
              </a:rPr>
              <a:t>Graduated from JSU</a:t>
            </a:r>
            <a:endParaRPr lang="en-US" sz="3000" dirty="0">
              <a:latin typeface="KABeYourself" panose="02000603000000000000" pitchFamily="2" charset="0"/>
              <a:ea typeface="KABeYourself" panose="02000603000000000000" pitchFamily="2" charset="0"/>
            </a:endParaRPr>
          </a:p>
        </p:txBody>
      </p:sp>
      <p:sp>
        <p:nvSpPr>
          <p:cNvPr id="6" name="TextBox 5">
            <a:extLst>
              <a:ext uri="{FF2B5EF4-FFF2-40B4-BE49-F238E27FC236}">
                <a16:creationId xmlns:a16="http://schemas.microsoft.com/office/drawing/2014/main" xmlns="" id="{5ABBBE80-4DF8-1540-9EB5-5F9F89599D26}"/>
              </a:ext>
            </a:extLst>
          </p:cNvPr>
          <p:cNvSpPr txBox="1"/>
          <p:nvPr/>
        </p:nvSpPr>
        <p:spPr>
          <a:xfrm>
            <a:off x="1879666" y="993680"/>
            <a:ext cx="6039553" cy="923330"/>
          </a:xfrm>
          <a:prstGeom prst="rect">
            <a:avLst/>
          </a:prstGeom>
          <a:noFill/>
        </p:spPr>
        <p:txBody>
          <a:bodyPr wrap="square" rtlCol="0">
            <a:spAutoFit/>
          </a:bodyPr>
          <a:lstStyle/>
          <a:p>
            <a:pPr algn="ctr"/>
            <a:r>
              <a:rPr lang="en-US" sz="5400" dirty="0" err="1" smtClean="0">
                <a:latin typeface="KAApplePie" panose="02000603000000000000" pitchFamily="2" charset="0"/>
                <a:ea typeface="KAApplePie" panose="02000603000000000000" pitchFamily="2" charset="0"/>
              </a:rPr>
              <a:t>mrs.</a:t>
            </a:r>
            <a:r>
              <a:rPr lang="en-US" sz="5400" dirty="0" smtClean="0">
                <a:latin typeface="KAApplePie" panose="02000603000000000000" pitchFamily="2" charset="0"/>
                <a:ea typeface="KAApplePie" panose="02000603000000000000" pitchFamily="2" charset="0"/>
              </a:rPr>
              <a:t> franklin</a:t>
            </a:r>
            <a:endParaRPr lang="en-US" sz="5400" dirty="0">
              <a:latin typeface="KAApplePie" panose="02000603000000000000" pitchFamily="2" charset="0"/>
              <a:ea typeface="KAApplePie" panose="02000603000000000000"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0272" b="19183"/>
          <a:stretch/>
        </p:blipFill>
        <p:spPr>
          <a:xfrm>
            <a:off x="0" y="4561898"/>
            <a:ext cx="1752875" cy="2296102"/>
          </a:xfrm>
          <a:prstGeom prst="rect">
            <a:avLst/>
          </a:prstGeom>
        </p:spPr>
      </p:pic>
    </p:spTree>
    <p:extLst>
      <p:ext uri="{BB962C8B-B14F-4D97-AF65-F5344CB8AC3E}">
        <p14:creationId xmlns:p14="http://schemas.microsoft.com/office/powerpoint/2010/main" val="296468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8C76682-DF8D-7D48-B370-5671DCFF3C97}"/>
              </a:ext>
            </a:extLst>
          </p:cNvPr>
          <p:cNvSpPr txBox="1"/>
          <p:nvPr/>
        </p:nvSpPr>
        <p:spPr>
          <a:xfrm>
            <a:off x="2175641" y="327091"/>
            <a:ext cx="4813738" cy="1323439"/>
          </a:xfrm>
          <a:prstGeom prst="rect">
            <a:avLst/>
          </a:prstGeom>
          <a:noFill/>
        </p:spPr>
        <p:txBody>
          <a:bodyPr wrap="square" rtlCol="0">
            <a:spAutoFit/>
          </a:bodyPr>
          <a:lstStyle/>
          <a:p>
            <a:pPr algn="ctr"/>
            <a:r>
              <a:rPr lang="en-US" sz="8000" dirty="0" smtClean="0">
                <a:ln w="28575">
                  <a:solidFill>
                    <a:sysClr val="windowText" lastClr="000000"/>
                  </a:solidFill>
                </a:ln>
                <a:solidFill>
                  <a:schemeClr val="bg1"/>
                </a:solidFill>
                <a:latin typeface="KABamk" panose="02000603000000000000" pitchFamily="2" charset="0"/>
                <a:ea typeface="KABamk" panose="02000603000000000000" pitchFamily="2" charset="0"/>
              </a:rPr>
              <a:t>FACS</a:t>
            </a:r>
            <a:endParaRPr lang="en-US" sz="8000" dirty="0">
              <a:ln w="28575">
                <a:solidFill>
                  <a:sysClr val="windowText" lastClr="000000"/>
                </a:solidFill>
              </a:ln>
              <a:solidFill>
                <a:schemeClr val="bg1"/>
              </a:solidFill>
              <a:latin typeface="KABamk" panose="02000603000000000000" pitchFamily="2" charset="0"/>
              <a:ea typeface="KABamk" panose="02000603000000000000" pitchFamily="2" charset="0"/>
            </a:endParaRPr>
          </a:p>
        </p:txBody>
      </p:sp>
      <p:sp>
        <p:nvSpPr>
          <p:cNvPr id="3" name="TextBox 2">
            <a:extLst>
              <a:ext uri="{FF2B5EF4-FFF2-40B4-BE49-F238E27FC236}">
                <a16:creationId xmlns:a16="http://schemas.microsoft.com/office/drawing/2014/main" xmlns="" id="{92B81AA2-DDBA-FC4A-888D-274F2989E7A4}"/>
              </a:ext>
            </a:extLst>
          </p:cNvPr>
          <p:cNvSpPr txBox="1"/>
          <p:nvPr/>
        </p:nvSpPr>
        <p:spPr>
          <a:xfrm>
            <a:off x="1145626" y="1633667"/>
            <a:ext cx="6873767" cy="3939540"/>
          </a:xfrm>
          <a:prstGeom prst="rect">
            <a:avLst/>
          </a:prstGeom>
          <a:noFill/>
        </p:spPr>
        <p:txBody>
          <a:bodyPr wrap="square" rtlCol="0">
            <a:spAutoFit/>
          </a:bodyPr>
          <a:lstStyle/>
          <a:p>
            <a:pPr algn="ctr"/>
            <a:r>
              <a:rPr lang="en-US" sz="2000" dirty="0">
                <a:latin typeface="KABeYourself" panose="02000603000000000000" pitchFamily="2" charset="0"/>
                <a:ea typeface="KABeYourself" panose="02000603000000000000" pitchFamily="2" charset="0"/>
              </a:rPr>
              <a:t>Family &amp; Consumer Sciences courses allow students to plan for possible careers, develop practical skills for employment, understand the importance of nutrition, and learn about appropriate childcare practices, financial literacy, resource management, parenting, and the art of positive communication.</a:t>
            </a:r>
          </a:p>
          <a:p>
            <a:pPr algn="ctr"/>
            <a:endParaRPr lang="en-US" sz="2000" dirty="0">
              <a:latin typeface="KABeYourself" panose="02000603000000000000" pitchFamily="2" charset="0"/>
              <a:ea typeface="KABeYourself" panose="02000603000000000000" pitchFamily="2" charset="0"/>
            </a:endParaRPr>
          </a:p>
          <a:p>
            <a:pPr algn="ctr"/>
            <a:r>
              <a:rPr lang="en-US" sz="2000" dirty="0">
                <a:latin typeface="KABeYourself" panose="02000603000000000000" pitchFamily="2" charset="0"/>
                <a:ea typeface="KABeYourself" panose="02000603000000000000" pitchFamily="2" charset="0"/>
              </a:rPr>
              <a:t>These classes allow our students to develop teamwork, leadership, and technology skills that enable them to become high-level critical thinkers in order to meet personal, family, career, and community challenges they will face in their adult life</a:t>
            </a:r>
            <a:r>
              <a:rPr lang="en-US" sz="3000" dirty="0">
                <a:latin typeface="KABeYourself" panose="02000603000000000000" pitchFamily="2" charset="0"/>
                <a:ea typeface="KABeYourself" panose="02000603000000000000" pitchFamily="2" charset="0"/>
              </a:rPr>
              <a:t>.</a:t>
            </a:r>
            <a:endParaRPr lang="en-US" sz="3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10722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6F09694-03C0-BE4D-9AB3-5CFEE954011E}"/>
              </a:ext>
            </a:extLst>
          </p:cNvPr>
          <p:cNvSpPr txBox="1"/>
          <p:nvPr/>
        </p:nvSpPr>
        <p:spPr>
          <a:xfrm>
            <a:off x="1366345" y="1004933"/>
            <a:ext cx="6484883" cy="1015663"/>
          </a:xfrm>
          <a:prstGeom prst="rect">
            <a:avLst/>
          </a:prstGeom>
          <a:noFill/>
        </p:spPr>
        <p:txBody>
          <a:bodyPr wrap="square" rtlCol="0">
            <a:spAutoFit/>
          </a:bodyPr>
          <a:lstStyle/>
          <a:p>
            <a:pPr algn="ctr"/>
            <a:r>
              <a:rPr lang="en-US" sz="6000" dirty="0" err="1" smtClean="0">
                <a:latin typeface="KAApplePie" panose="02000603000000000000" pitchFamily="2" charset="0"/>
                <a:ea typeface="KAApplePie" panose="02000603000000000000" pitchFamily="2" charset="0"/>
              </a:rPr>
              <a:t>FacsClass</a:t>
            </a:r>
            <a:r>
              <a:rPr lang="en-US" sz="6000" dirty="0" smtClean="0">
                <a:latin typeface="KAApplePie" panose="02000603000000000000" pitchFamily="2" charset="0"/>
                <a:ea typeface="KAApplePie" panose="02000603000000000000" pitchFamily="2" charset="0"/>
              </a:rPr>
              <a:t> Units</a:t>
            </a:r>
            <a:endParaRPr lang="en-US" sz="6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24A9B96F-F58D-334D-A25C-DA1D41BC6834}"/>
              </a:ext>
            </a:extLst>
          </p:cNvPr>
          <p:cNvSpPr txBox="1"/>
          <p:nvPr/>
        </p:nvSpPr>
        <p:spPr>
          <a:xfrm>
            <a:off x="1329558" y="2104437"/>
            <a:ext cx="3032235" cy="3477875"/>
          </a:xfrm>
          <a:prstGeom prst="rect">
            <a:avLst/>
          </a:prstGeom>
          <a:noFill/>
        </p:spPr>
        <p:txBody>
          <a:bodyPr wrap="square" rtlCol="0">
            <a:spAutoFit/>
          </a:bodyPr>
          <a:lstStyle/>
          <a:p>
            <a:pPr algn="ctr"/>
            <a:r>
              <a:rPr lang="en-US" sz="2000" dirty="0" smtClean="0">
                <a:latin typeface="KABeYourself" panose="02000603000000000000" pitchFamily="2" charset="0"/>
                <a:ea typeface="KABeYourself" panose="02000603000000000000" pitchFamily="2" charset="0"/>
              </a:rPr>
              <a:t> Goal Setting</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Parenting</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Fashion </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Housing</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Careers</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FCCLA</a:t>
            </a:r>
            <a:endParaRPr lang="en-US" sz="20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76F891DF-8D20-984A-97C0-3C5519141F08}"/>
              </a:ext>
            </a:extLst>
          </p:cNvPr>
          <p:cNvSpPr txBox="1"/>
          <p:nvPr/>
        </p:nvSpPr>
        <p:spPr>
          <a:xfrm>
            <a:off x="4782209" y="2104436"/>
            <a:ext cx="3032235" cy="4093428"/>
          </a:xfrm>
          <a:prstGeom prst="rect">
            <a:avLst/>
          </a:prstGeom>
          <a:noFill/>
        </p:spPr>
        <p:txBody>
          <a:bodyPr wrap="square" rtlCol="0">
            <a:spAutoFit/>
          </a:bodyPr>
          <a:lstStyle/>
          <a:p>
            <a:pPr algn="ctr"/>
            <a:r>
              <a:rPr lang="en-US" sz="2000" dirty="0" smtClean="0">
                <a:latin typeface="KABeYourself" panose="02000603000000000000" pitchFamily="2" charset="0"/>
                <a:ea typeface="KABeYourself" panose="02000603000000000000" pitchFamily="2" charset="0"/>
              </a:rPr>
              <a:t>Food and Nutrition</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Consumer Sciences</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Budgeting</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Dating </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Marriage</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Family </a:t>
            </a:r>
          </a:p>
          <a:p>
            <a:pPr algn="ctr"/>
            <a:endParaRPr lang="en-US" sz="2000" dirty="0">
              <a:latin typeface="KABeYourself" panose="02000603000000000000" pitchFamily="2" charset="0"/>
              <a:ea typeface="KABeYourself" panose="02000603000000000000" pitchFamily="2" charset="0"/>
            </a:endParaRPr>
          </a:p>
          <a:p>
            <a:pPr algn="ctr"/>
            <a:endParaRPr lang="en-US" sz="2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55158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1C8DBB-8031-F646-8F16-FB2F47BC35B7}"/>
              </a:ext>
            </a:extLst>
          </p:cNvPr>
          <p:cNvSpPr txBox="1"/>
          <p:nvPr/>
        </p:nvSpPr>
        <p:spPr>
          <a:xfrm>
            <a:off x="1927949" y="420397"/>
            <a:ext cx="5288099" cy="1015663"/>
          </a:xfrm>
          <a:prstGeom prst="rect">
            <a:avLst/>
          </a:prstGeom>
          <a:noFill/>
        </p:spPr>
        <p:txBody>
          <a:bodyPr wrap="square" rtlCol="0">
            <a:spAutoFit/>
          </a:bodyPr>
          <a:lstStyle/>
          <a:p>
            <a:pPr algn="ctr"/>
            <a:r>
              <a:rPr lang="en-US" sz="6000" dirty="0" smtClean="0">
                <a:ln w="28575">
                  <a:solidFill>
                    <a:sysClr val="windowText" lastClr="000000"/>
                  </a:solidFill>
                </a:ln>
                <a:solidFill>
                  <a:schemeClr val="bg1"/>
                </a:solidFill>
                <a:latin typeface="KABamk" panose="02000603000000000000" pitchFamily="2" charset="0"/>
                <a:ea typeface="KABamk" panose="02000603000000000000" pitchFamily="2" charset="0"/>
              </a:rPr>
              <a:t>Event Planning</a:t>
            </a:r>
            <a:endParaRPr lang="en-US" sz="6000" dirty="0">
              <a:ln w="28575">
                <a:solidFill>
                  <a:sysClr val="windowText" lastClr="000000"/>
                </a:solidFill>
              </a:ln>
              <a:solidFill>
                <a:schemeClr val="bg1"/>
              </a:solidFill>
              <a:latin typeface="KABamk" panose="02000603000000000000" pitchFamily="2" charset="0"/>
              <a:ea typeface="KABamk" panose="02000603000000000000" pitchFamily="2" charset="0"/>
            </a:endParaRPr>
          </a:p>
        </p:txBody>
      </p:sp>
      <p:sp>
        <p:nvSpPr>
          <p:cNvPr id="4" name="TextBox 3">
            <a:extLst>
              <a:ext uri="{FF2B5EF4-FFF2-40B4-BE49-F238E27FC236}">
                <a16:creationId xmlns:a16="http://schemas.microsoft.com/office/drawing/2014/main" xmlns="" id="{AE10BE0F-CFD7-7E45-8BB8-5C9945B61EAC}"/>
              </a:ext>
            </a:extLst>
          </p:cNvPr>
          <p:cNvSpPr txBox="1"/>
          <p:nvPr/>
        </p:nvSpPr>
        <p:spPr>
          <a:xfrm>
            <a:off x="1135114" y="1326668"/>
            <a:ext cx="6873767" cy="4801314"/>
          </a:xfrm>
          <a:prstGeom prst="rect">
            <a:avLst/>
          </a:prstGeom>
          <a:noFill/>
        </p:spPr>
        <p:txBody>
          <a:bodyPr wrap="square" rtlCol="0">
            <a:spAutoFit/>
          </a:bodyPr>
          <a:lstStyle/>
          <a:p>
            <a:pPr algn="ctr"/>
            <a:r>
              <a:rPr lang="en-US" dirty="0" smtClean="0">
                <a:latin typeface="KABeYourself" panose="02000603000000000000" pitchFamily="2" charset="0"/>
                <a:ea typeface="KABeYourself" panose="02000603000000000000" pitchFamily="2" charset="0"/>
              </a:rPr>
              <a:t>.Students </a:t>
            </a:r>
            <a:r>
              <a:rPr lang="en-US" dirty="0">
                <a:latin typeface="KABeYourself" panose="02000603000000000000" pitchFamily="2" charset="0"/>
                <a:ea typeface="KABeYourself" panose="02000603000000000000" pitchFamily="2" charset="0"/>
              </a:rPr>
              <a:t>will learn to organize and plan all aspects of business and social events including the food, location, and décor associated with hiring an event planner. Concepts taught in the course to meet the needs of clients include planning for the event with activities, establishing a budget, determining the theme, planning the guest list, determining the location, developing an event plan schedule, planning transportation needs, training of staff, staging the event, calculating room and space requirements, providing necessary technology and equipment, planning food and beverage services, securing entertainment, understanding legal issues in event planning, and conducting post-evaluations of event. Students demonstrate leadership characteristics and make decisions based on integrating knowledge of financial, human resources, promotion, and event management principals. Students are prepared for various career opportunities in event planning.</a:t>
            </a:r>
            <a:endParaRPr lang="en-US"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363475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6F09694-03C0-BE4D-9AB3-5CFEE954011E}"/>
              </a:ext>
            </a:extLst>
          </p:cNvPr>
          <p:cNvSpPr txBox="1"/>
          <p:nvPr/>
        </p:nvSpPr>
        <p:spPr>
          <a:xfrm>
            <a:off x="1366345" y="1004933"/>
            <a:ext cx="6484883" cy="1015663"/>
          </a:xfrm>
          <a:prstGeom prst="rect">
            <a:avLst/>
          </a:prstGeom>
          <a:noFill/>
        </p:spPr>
        <p:txBody>
          <a:bodyPr wrap="square" rtlCol="0">
            <a:spAutoFit/>
          </a:bodyPr>
          <a:lstStyle/>
          <a:p>
            <a:pPr algn="ctr"/>
            <a:r>
              <a:rPr lang="en-US" sz="6000" dirty="0" smtClean="0">
                <a:latin typeface="KAApplePie" panose="02000603000000000000" pitchFamily="2" charset="0"/>
                <a:ea typeface="KAApplePie" panose="02000603000000000000" pitchFamily="2" charset="0"/>
              </a:rPr>
              <a:t>Class Units</a:t>
            </a:r>
            <a:endParaRPr lang="en-US" sz="6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24A9B96F-F58D-334D-A25C-DA1D41BC6834}"/>
              </a:ext>
            </a:extLst>
          </p:cNvPr>
          <p:cNvSpPr txBox="1"/>
          <p:nvPr/>
        </p:nvSpPr>
        <p:spPr>
          <a:xfrm>
            <a:off x="1366345" y="2673605"/>
            <a:ext cx="3032235" cy="2554545"/>
          </a:xfrm>
          <a:prstGeom prst="rect">
            <a:avLst/>
          </a:prstGeom>
          <a:noFill/>
        </p:spPr>
        <p:txBody>
          <a:bodyPr wrap="square" rtlCol="0">
            <a:spAutoFit/>
          </a:bodyPr>
          <a:lstStyle/>
          <a:p>
            <a:pPr algn="ctr"/>
            <a:r>
              <a:rPr lang="en-US" sz="2000" dirty="0" smtClean="0">
                <a:latin typeface="KABeYourself" panose="02000603000000000000" pitchFamily="2" charset="0"/>
                <a:ea typeface="KABeYourself" panose="02000603000000000000" pitchFamily="2" charset="0"/>
              </a:rPr>
              <a:t> Event Planning Basics</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Entertainment </a:t>
            </a:r>
          </a:p>
          <a:p>
            <a:pPr algn="ctr"/>
            <a:r>
              <a:rPr lang="en-US" sz="2000" dirty="0" smtClean="0">
                <a:latin typeface="KABeYourself" panose="02000603000000000000" pitchFamily="2" charset="0"/>
                <a:ea typeface="KABeYourself" panose="02000603000000000000" pitchFamily="2" charset="0"/>
              </a:rPr>
              <a:t>Themes &amp; Décor</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Financial Impact on Events</a:t>
            </a:r>
          </a:p>
          <a:p>
            <a:pPr algn="ctr"/>
            <a:endParaRPr lang="en-US" sz="20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76F891DF-8D20-984A-97C0-3C5519141F08}"/>
              </a:ext>
            </a:extLst>
          </p:cNvPr>
          <p:cNvSpPr txBox="1"/>
          <p:nvPr/>
        </p:nvSpPr>
        <p:spPr>
          <a:xfrm>
            <a:off x="4782209" y="1945816"/>
            <a:ext cx="3032235" cy="3785652"/>
          </a:xfrm>
          <a:prstGeom prst="rect">
            <a:avLst/>
          </a:prstGeom>
          <a:noFill/>
        </p:spPr>
        <p:txBody>
          <a:bodyPr wrap="square" rtlCol="0">
            <a:spAutoFit/>
          </a:bodyPr>
          <a:lstStyle/>
          <a:p>
            <a:pPr algn="ctr"/>
            <a:endParaRPr lang="en-US" sz="2000" dirty="0">
              <a:latin typeface="KABeYourself" panose="02000603000000000000" pitchFamily="2" charset="0"/>
              <a:ea typeface="KABeYourself" panose="02000603000000000000" pitchFamily="2" charset="0"/>
            </a:endParaRPr>
          </a:p>
          <a:p>
            <a:pPr lvl="0" algn="ctr"/>
            <a:r>
              <a:rPr lang="en-US" sz="2000" dirty="0">
                <a:solidFill>
                  <a:prstClr val="black"/>
                </a:solidFill>
                <a:latin typeface="KABeYourself" panose="02000603000000000000" pitchFamily="2" charset="0"/>
                <a:ea typeface="KABeYourself" panose="02000603000000000000" pitchFamily="2" charset="0"/>
              </a:rPr>
              <a:t>On-Site Event Management</a:t>
            </a:r>
          </a:p>
          <a:p>
            <a:pPr algn="ctr"/>
            <a:endParaRPr lang="en-US" sz="2000" dirty="0" smtClean="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Vendors</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Staffing</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Post-Planning</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Career Opportunities</a:t>
            </a:r>
          </a:p>
          <a:p>
            <a:pPr algn="ctr"/>
            <a:endParaRPr lang="en-US" sz="2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276914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46CA85B-059D-AD4F-B8F5-9338ED87D338}"/>
              </a:ext>
            </a:extLst>
          </p:cNvPr>
          <p:cNvSpPr txBox="1"/>
          <p:nvPr/>
        </p:nvSpPr>
        <p:spPr>
          <a:xfrm>
            <a:off x="2139069" y="532365"/>
            <a:ext cx="4813738" cy="830997"/>
          </a:xfrm>
          <a:prstGeom prst="rect">
            <a:avLst/>
          </a:prstGeom>
          <a:noFill/>
        </p:spPr>
        <p:txBody>
          <a:bodyPr wrap="square" rtlCol="0">
            <a:spAutoFit/>
          </a:bodyPr>
          <a:lstStyle/>
          <a:p>
            <a:pPr algn="ctr"/>
            <a:r>
              <a:rPr lang="en-US" sz="4800" dirty="0" smtClean="0">
                <a:ln w="28575">
                  <a:solidFill>
                    <a:sysClr val="windowText" lastClr="000000"/>
                  </a:solidFill>
                </a:ln>
                <a:solidFill>
                  <a:schemeClr val="bg1"/>
                </a:solidFill>
                <a:latin typeface="KABamk" panose="02000603000000000000" pitchFamily="2" charset="0"/>
                <a:ea typeface="KABamk" panose="02000603000000000000" pitchFamily="2" charset="0"/>
              </a:rPr>
              <a:t>Food &amp; Nutrition</a:t>
            </a:r>
            <a:endParaRPr lang="en-US" sz="4800" dirty="0">
              <a:ln w="28575">
                <a:solidFill>
                  <a:sysClr val="windowText" lastClr="000000"/>
                </a:solidFill>
              </a:ln>
              <a:solidFill>
                <a:schemeClr val="bg1"/>
              </a:solidFill>
              <a:latin typeface="KABamk" panose="02000603000000000000" pitchFamily="2" charset="0"/>
              <a:ea typeface="KABamk" panose="02000603000000000000" pitchFamily="2" charset="0"/>
            </a:endParaRPr>
          </a:p>
        </p:txBody>
      </p:sp>
      <p:sp>
        <p:nvSpPr>
          <p:cNvPr id="3" name="TextBox 2">
            <a:extLst>
              <a:ext uri="{FF2B5EF4-FFF2-40B4-BE49-F238E27FC236}">
                <a16:creationId xmlns:a16="http://schemas.microsoft.com/office/drawing/2014/main" xmlns="" id="{C23FCC36-1C77-CC47-B9C7-2699DA00DC2C}"/>
              </a:ext>
            </a:extLst>
          </p:cNvPr>
          <p:cNvSpPr txBox="1"/>
          <p:nvPr/>
        </p:nvSpPr>
        <p:spPr>
          <a:xfrm>
            <a:off x="1183699" y="1604915"/>
            <a:ext cx="6873767" cy="3631763"/>
          </a:xfrm>
          <a:prstGeom prst="rect">
            <a:avLst/>
          </a:prstGeom>
          <a:noFill/>
        </p:spPr>
        <p:txBody>
          <a:bodyPr wrap="square" rtlCol="0">
            <a:spAutoFit/>
          </a:bodyPr>
          <a:lstStyle/>
          <a:p>
            <a:pPr algn="ctr"/>
            <a:r>
              <a:rPr lang="en-US" sz="2000" dirty="0">
                <a:latin typeface="KABeYourself" panose="02000603000000000000" pitchFamily="2" charset="0"/>
                <a:ea typeface="KABeYourself" panose="02000603000000000000" pitchFamily="2" charset="0"/>
              </a:rPr>
              <a:t>Topics include the impact of daily nutrition</a:t>
            </a:r>
          </a:p>
          <a:p>
            <a:pPr algn="ctr"/>
            <a:r>
              <a:rPr lang="en-US" sz="2000" dirty="0">
                <a:latin typeface="KABeYourself" panose="02000603000000000000" pitchFamily="2" charset="0"/>
                <a:ea typeface="KABeYourself" panose="02000603000000000000" pitchFamily="2" charset="0"/>
              </a:rPr>
              <a:t>and wellness practices on long-term health and wellness; physical, social, and psychological aspects of</a:t>
            </a:r>
          </a:p>
          <a:p>
            <a:pPr algn="ctr"/>
            <a:r>
              <a:rPr lang="en-US" sz="2000" dirty="0">
                <a:latin typeface="KABeYourself" panose="02000603000000000000" pitchFamily="2" charset="0"/>
                <a:ea typeface="KABeYourself" panose="02000603000000000000" pitchFamily="2" charset="0"/>
              </a:rPr>
              <a:t>healthy nutrition and wellness choices; selection and preparation of nutritious meals and snacks based on</a:t>
            </a:r>
          </a:p>
          <a:p>
            <a:pPr algn="ctr"/>
            <a:r>
              <a:rPr lang="en-US" sz="2000" dirty="0">
                <a:latin typeface="KABeYourself" panose="02000603000000000000" pitchFamily="2" charset="0"/>
                <a:ea typeface="KABeYourself" panose="02000603000000000000" pitchFamily="2" charset="0"/>
              </a:rPr>
              <a:t>United States Department of Agriculture (USDA) Dietary Guidelines and Food Guide Pyramid; safety,</a:t>
            </a:r>
          </a:p>
          <a:p>
            <a:pPr algn="ctr"/>
            <a:r>
              <a:rPr lang="en-US" sz="2000" dirty="0">
                <a:latin typeface="KABeYourself" panose="02000603000000000000" pitchFamily="2" charset="0"/>
                <a:ea typeface="KABeYourself" panose="02000603000000000000" pitchFamily="2" charset="0"/>
              </a:rPr>
              <a:t>sanitation, storage, and recycling processes and issues associated with nutrition and wellness; impacts of</a:t>
            </a:r>
          </a:p>
          <a:p>
            <a:pPr algn="ctr"/>
            <a:r>
              <a:rPr lang="en-US" sz="2000" dirty="0">
                <a:latin typeface="KABeYourself" panose="02000603000000000000" pitchFamily="2" charset="0"/>
                <a:ea typeface="KABeYourself" panose="02000603000000000000" pitchFamily="2" charset="0"/>
              </a:rPr>
              <a:t>science and technology on nutrition and wellness issues; and nutrition and wellness career paths</a:t>
            </a:r>
            <a:r>
              <a:rPr lang="en-US" sz="3000" dirty="0">
                <a:latin typeface="KABeYourself" panose="02000603000000000000" pitchFamily="2" charset="0"/>
                <a:ea typeface="KABeYourself" panose="02000603000000000000" pitchFamily="2" charset="0"/>
              </a:rPr>
              <a:t>.</a:t>
            </a:r>
            <a:endParaRPr lang="en-US" sz="3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315017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6F09694-03C0-BE4D-9AB3-5CFEE954011E}"/>
              </a:ext>
            </a:extLst>
          </p:cNvPr>
          <p:cNvSpPr txBox="1"/>
          <p:nvPr/>
        </p:nvSpPr>
        <p:spPr>
          <a:xfrm>
            <a:off x="1366345" y="1004933"/>
            <a:ext cx="6484883" cy="1015663"/>
          </a:xfrm>
          <a:prstGeom prst="rect">
            <a:avLst/>
          </a:prstGeom>
          <a:noFill/>
        </p:spPr>
        <p:txBody>
          <a:bodyPr wrap="square" rtlCol="0">
            <a:spAutoFit/>
          </a:bodyPr>
          <a:lstStyle/>
          <a:p>
            <a:pPr algn="ctr"/>
            <a:r>
              <a:rPr lang="en-US" sz="6000" dirty="0" smtClean="0">
                <a:latin typeface="KAApplePie" panose="02000603000000000000" pitchFamily="2" charset="0"/>
                <a:ea typeface="KAApplePie" panose="02000603000000000000" pitchFamily="2" charset="0"/>
              </a:rPr>
              <a:t>Class Units</a:t>
            </a:r>
            <a:endParaRPr lang="en-US" sz="6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24A9B96F-F58D-334D-A25C-DA1D41BC6834}"/>
              </a:ext>
            </a:extLst>
          </p:cNvPr>
          <p:cNvSpPr txBox="1"/>
          <p:nvPr/>
        </p:nvSpPr>
        <p:spPr>
          <a:xfrm>
            <a:off x="1366345" y="2673605"/>
            <a:ext cx="3032235" cy="2246769"/>
          </a:xfrm>
          <a:prstGeom prst="rect">
            <a:avLst/>
          </a:prstGeom>
          <a:noFill/>
        </p:spPr>
        <p:txBody>
          <a:bodyPr wrap="square" rtlCol="0">
            <a:spAutoFit/>
          </a:bodyPr>
          <a:lstStyle/>
          <a:p>
            <a:pPr algn="ctr"/>
            <a:r>
              <a:rPr lang="en-US" sz="2000" dirty="0" smtClean="0">
                <a:latin typeface="KABeYourself" panose="02000603000000000000" pitchFamily="2" charset="0"/>
                <a:ea typeface="KABeYourself" panose="02000603000000000000" pitchFamily="2" charset="0"/>
              </a:rPr>
              <a:t> Food </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Cuisine </a:t>
            </a: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Meal Management and Service </a:t>
            </a:r>
          </a:p>
          <a:p>
            <a:pPr algn="ctr"/>
            <a:endParaRPr lang="en-US" sz="20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76F891DF-8D20-984A-97C0-3C5519141F08}"/>
              </a:ext>
            </a:extLst>
          </p:cNvPr>
          <p:cNvSpPr txBox="1"/>
          <p:nvPr/>
        </p:nvSpPr>
        <p:spPr>
          <a:xfrm>
            <a:off x="4782209" y="2468330"/>
            <a:ext cx="3032235" cy="1938992"/>
          </a:xfrm>
          <a:prstGeom prst="rect">
            <a:avLst/>
          </a:prstGeom>
          <a:noFill/>
        </p:spPr>
        <p:txBody>
          <a:bodyPr wrap="square" rtlCol="0">
            <a:spAutoFit/>
          </a:bodyPr>
          <a:lstStyle/>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Special Occasions</a:t>
            </a:r>
          </a:p>
          <a:p>
            <a:pPr algn="ctr"/>
            <a:endParaRPr lang="en-US" sz="2000" dirty="0">
              <a:latin typeface="KABeYourself" panose="02000603000000000000" pitchFamily="2" charset="0"/>
              <a:ea typeface="KABeYourself" panose="02000603000000000000" pitchFamily="2" charset="0"/>
            </a:endParaRPr>
          </a:p>
          <a:p>
            <a:pPr algn="ctr"/>
            <a:r>
              <a:rPr lang="en-US" sz="2000" dirty="0" err="1" smtClean="0">
                <a:latin typeface="KABeYourself" panose="02000603000000000000" pitchFamily="2" charset="0"/>
                <a:ea typeface="KABeYourself" panose="02000603000000000000" pitchFamily="2" charset="0"/>
              </a:rPr>
              <a:t>ServSafe</a:t>
            </a:r>
            <a:endParaRPr lang="en-US" sz="2000" dirty="0" smtClean="0">
              <a:latin typeface="KABeYourself" panose="02000603000000000000" pitchFamily="2" charset="0"/>
              <a:ea typeface="KABeYourself" panose="02000603000000000000" pitchFamily="2" charset="0"/>
            </a:endParaRPr>
          </a:p>
          <a:p>
            <a:pPr algn="ctr"/>
            <a:endParaRPr lang="en-US" sz="2000" dirty="0">
              <a:latin typeface="KABeYourself" panose="02000603000000000000" pitchFamily="2" charset="0"/>
              <a:ea typeface="KABeYourself" panose="02000603000000000000" pitchFamily="2" charset="0"/>
            </a:endParaRPr>
          </a:p>
          <a:p>
            <a:pPr algn="ctr"/>
            <a:r>
              <a:rPr lang="en-US" sz="2000" dirty="0" smtClean="0">
                <a:latin typeface="KABeYourself" panose="02000603000000000000" pitchFamily="2" charset="0"/>
                <a:ea typeface="KABeYourself" panose="02000603000000000000" pitchFamily="2" charset="0"/>
              </a:rPr>
              <a:t>Nutrition</a:t>
            </a:r>
            <a:endParaRPr lang="en-US" sz="2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48628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6F09694-03C0-BE4D-9AB3-5CFEE954011E}"/>
              </a:ext>
            </a:extLst>
          </p:cNvPr>
          <p:cNvSpPr txBox="1"/>
          <p:nvPr/>
        </p:nvSpPr>
        <p:spPr>
          <a:xfrm>
            <a:off x="1366345" y="1004933"/>
            <a:ext cx="6484883" cy="1015663"/>
          </a:xfrm>
          <a:prstGeom prst="rect">
            <a:avLst/>
          </a:prstGeom>
          <a:noFill/>
        </p:spPr>
        <p:txBody>
          <a:bodyPr wrap="square" rtlCol="0">
            <a:spAutoFit/>
          </a:bodyPr>
          <a:lstStyle/>
          <a:p>
            <a:pPr algn="ctr"/>
            <a:r>
              <a:rPr lang="en-US" sz="6000" dirty="0" smtClean="0">
                <a:latin typeface="KAApplePie" panose="02000603000000000000" pitchFamily="2" charset="0"/>
                <a:ea typeface="KAApplePie" panose="02000603000000000000" pitchFamily="2" charset="0"/>
              </a:rPr>
              <a:t>Class expectations</a:t>
            </a:r>
            <a:endParaRPr lang="en-US" sz="6000" dirty="0">
              <a:latin typeface="KAApplePie" panose="02000603000000000000" pitchFamily="2" charset="0"/>
              <a:ea typeface="KAApplePie" panose="02000603000000000000" pitchFamily="2" charset="0"/>
            </a:endParaRPr>
          </a:p>
        </p:txBody>
      </p:sp>
      <p:sp>
        <p:nvSpPr>
          <p:cNvPr id="3" name="TextBox 2">
            <a:extLst>
              <a:ext uri="{FF2B5EF4-FFF2-40B4-BE49-F238E27FC236}">
                <a16:creationId xmlns:a16="http://schemas.microsoft.com/office/drawing/2014/main" xmlns="" id="{24A9B96F-F58D-334D-A25C-DA1D41BC6834}"/>
              </a:ext>
            </a:extLst>
          </p:cNvPr>
          <p:cNvSpPr txBox="1"/>
          <p:nvPr/>
        </p:nvSpPr>
        <p:spPr>
          <a:xfrm>
            <a:off x="1329558" y="2104437"/>
            <a:ext cx="3032235" cy="3477875"/>
          </a:xfrm>
          <a:prstGeom prst="rect">
            <a:avLst/>
          </a:prstGeom>
          <a:noFill/>
        </p:spPr>
        <p:txBody>
          <a:bodyPr wrap="square" rtlCol="0">
            <a:spAutoFit/>
          </a:bodyPr>
          <a:lstStyle/>
          <a:p>
            <a:pPr algn="ctr"/>
            <a:r>
              <a:rPr lang="en-US" sz="2000" b="1" dirty="0" smtClean="0">
                <a:latin typeface="KABeYourself" panose="02000603000000000000" pitchFamily="2" charset="0"/>
                <a:ea typeface="KABeYourself" panose="02000603000000000000" pitchFamily="2" charset="0"/>
              </a:rPr>
              <a:t>RESPONSIBLE</a:t>
            </a:r>
          </a:p>
          <a:p>
            <a:pPr algn="ctr"/>
            <a:endParaRPr lang="en-US" sz="2000" dirty="0">
              <a:latin typeface="KABeYourself" panose="02000603000000000000" pitchFamily="2" charset="0"/>
              <a:ea typeface="KABeYourself" panose="02000603000000000000" pitchFamily="2" charset="0"/>
            </a:endParaRPr>
          </a:p>
          <a:p>
            <a:pPr algn="ctr"/>
            <a:r>
              <a:rPr lang="en-US" sz="2000" dirty="0">
                <a:latin typeface="KABeYourself" panose="02000603000000000000" pitchFamily="2" charset="0"/>
                <a:ea typeface="KABeYourself" panose="02000603000000000000" pitchFamily="2" charset="0"/>
              </a:rPr>
              <a:t>Students are expected to keep up with assignments and due dates</a:t>
            </a:r>
          </a:p>
          <a:p>
            <a:pPr algn="ctr"/>
            <a:r>
              <a:rPr lang="en-US" sz="2000" dirty="0">
                <a:latin typeface="KABeYourself" panose="02000603000000000000" pitchFamily="2" charset="0"/>
                <a:ea typeface="KABeYourself" panose="02000603000000000000" pitchFamily="2" charset="0"/>
              </a:rPr>
              <a:t>Come to class prepared with pencil, binder, and Chromebook</a:t>
            </a:r>
          </a:p>
          <a:p>
            <a:pPr algn="ctr"/>
            <a:r>
              <a:rPr lang="en-US" sz="2000" dirty="0">
                <a:latin typeface="KABeYourself" panose="02000603000000000000" pitchFamily="2" charset="0"/>
                <a:ea typeface="KABeYourself" panose="02000603000000000000" pitchFamily="2" charset="0"/>
              </a:rPr>
              <a:t>Check </a:t>
            </a:r>
            <a:r>
              <a:rPr lang="en-US" sz="2000" dirty="0" err="1">
                <a:latin typeface="KABeYourself" panose="02000603000000000000" pitchFamily="2" charset="0"/>
                <a:ea typeface="KABeYourself" panose="02000603000000000000" pitchFamily="2" charset="0"/>
              </a:rPr>
              <a:t>iNow</a:t>
            </a:r>
            <a:r>
              <a:rPr lang="en-US" sz="2000" dirty="0">
                <a:latin typeface="KABeYourself" panose="02000603000000000000" pitchFamily="2" charset="0"/>
                <a:ea typeface="KABeYourself" panose="02000603000000000000" pitchFamily="2" charset="0"/>
              </a:rPr>
              <a:t> for grades </a:t>
            </a:r>
            <a:endParaRPr lang="en-US" sz="2000" dirty="0">
              <a:latin typeface="KABeYourself" panose="02000603000000000000" pitchFamily="2" charset="0"/>
              <a:ea typeface="KABeYourself" panose="02000603000000000000" pitchFamily="2" charset="0"/>
            </a:endParaRPr>
          </a:p>
        </p:txBody>
      </p:sp>
      <p:sp>
        <p:nvSpPr>
          <p:cNvPr id="4" name="TextBox 3">
            <a:extLst>
              <a:ext uri="{FF2B5EF4-FFF2-40B4-BE49-F238E27FC236}">
                <a16:creationId xmlns:a16="http://schemas.microsoft.com/office/drawing/2014/main" xmlns="" id="{76F891DF-8D20-984A-97C0-3C5519141F08}"/>
              </a:ext>
            </a:extLst>
          </p:cNvPr>
          <p:cNvSpPr txBox="1"/>
          <p:nvPr/>
        </p:nvSpPr>
        <p:spPr>
          <a:xfrm>
            <a:off x="4782209" y="2104436"/>
            <a:ext cx="3032235" cy="3170099"/>
          </a:xfrm>
          <a:prstGeom prst="rect">
            <a:avLst/>
          </a:prstGeom>
          <a:noFill/>
        </p:spPr>
        <p:txBody>
          <a:bodyPr wrap="square" rtlCol="0">
            <a:spAutoFit/>
          </a:bodyPr>
          <a:lstStyle/>
          <a:p>
            <a:pPr algn="ctr"/>
            <a:r>
              <a:rPr lang="en-US" sz="2000" b="1" dirty="0" smtClean="0">
                <a:latin typeface="KABeYourself" panose="02000603000000000000" pitchFamily="2" charset="0"/>
                <a:ea typeface="KABeYourself" panose="02000603000000000000" pitchFamily="2" charset="0"/>
              </a:rPr>
              <a:t>ENGAGED</a:t>
            </a:r>
          </a:p>
          <a:p>
            <a:pPr algn="ctr"/>
            <a:endParaRPr lang="en-US" sz="2000" dirty="0">
              <a:latin typeface="KABeYourself" panose="02000603000000000000" pitchFamily="2" charset="0"/>
              <a:ea typeface="KABeYourself" panose="02000603000000000000" pitchFamily="2" charset="0"/>
            </a:endParaRPr>
          </a:p>
          <a:p>
            <a:pPr algn="ctr"/>
            <a:r>
              <a:rPr lang="en-US" sz="2000" dirty="0">
                <a:latin typeface="KABeYourself" panose="02000603000000000000" pitchFamily="2" charset="0"/>
                <a:ea typeface="KABeYourself" panose="02000603000000000000" pitchFamily="2" charset="0"/>
              </a:rPr>
              <a:t>In </a:t>
            </a:r>
            <a:r>
              <a:rPr lang="en-US" sz="2000" dirty="0" smtClean="0">
                <a:latin typeface="KABeYourself" panose="02000603000000000000" pitchFamily="2" charset="0"/>
                <a:ea typeface="KABeYourself" panose="02000603000000000000" pitchFamily="2" charset="0"/>
              </a:rPr>
              <a:t>this class, </a:t>
            </a:r>
            <a:r>
              <a:rPr lang="en-US" sz="2000" dirty="0">
                <a:latin typeface="KABeYourself" panose="02000603000000000000" pitchFamily="2" charset="0"/>
                <a:ea typeface="KABeYourself" panose="02000603000000000000" pitchFamily="2" charset="0"/>
              </a:rPr>
              <a:t>we will be </a:t>
            </a:r>
            <a:r>
              <a:rPr lang="en-US" sz="2000" dirty="0" smtClean="0">
                <a:latin typeface="KABeYourself" panose="02000603000000000000" pitchFamily="2" charset="0"/>
                <a:ea typeface="KABeYourself" panose="02000603000000000000" pitchFamily="2" charset="0"/>
              </a:rPr>
              <a:t>participating </a:t>
            </a:r>
            <a:r>
              <a:rPr lang="en-US" sz="2000" dirty="0">
                <a:latin typeface="KABeYourself" panose="02000603000000000000" pitchFamily="2" charset="0"/>
                <a:ea typeface="KABeYourself" panose="02000603000000000000" pitchFamily="2" charset="0"/>
              </a:rPr>
              <a:t>in class discussions, projects, kitchen labs, sewing labs, and every </a:t>
            </a:r>
            <a:r>
              <a:rPr lang="en-US" sz="2000" dirty="0" smtClean="0">
                <a:latin typeface="KABeYourself" panose="02000603000000000000" pitchFamily="2" charset="0"/>
                <a:ea typeface="KABeYourself" panose="02000603000000000000" pitchFamily="2" charset="0"/>
              </a:rPr>
              <a:t>student is expected </a:t>
            </a:r>
            <a:r>
              <a:rPr lang="en-US" sz="2000" dirty="0">
                <a:latin typeface="KABeYourself" panose="02000603000000000000" pitchFamily="2" charset="0"/>
                <a:ea typeface="KABeYourself" panose="02000603000000000000" pitchFamily="2" charset="0"/>
              </a:rPr>
              <a:t>to fully participate in every activity</a:t>
            </a:r>
            <a:endParaRPr lang="en-US" sz="2000" dirty="0">
              <a:latin typeface="KABeYourself" panose="02000603000000000000" pitchFamily="2" charset="0"/>
              <a:ea typeface="KABeYourself" panose="02000603000000000000" pitchFamily="2" charset="0"/>
            </a:endParaRPr>
          </a:p>
        </p:txBody>
      </p:sp>
    </p:spTree>
    <p:extLst>
      <p:ext uri="{BB962C8B-B14F-4D97-AF65-F5344CB8AC3E}">
        <p14:creationId xmlns:p14="http://schemas.microsoft.com/office/powerpoint/2010/main" val="3253515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8636</TotalTime>
  <Words>1010</Words>
  <Application>Microsoft Office PowerPoint</Application>
  <PresentationFormat>On-screen Show (4:3)</PresentationFormat>
  <Paragraphs>123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KABeYourself</vt:lpstr>
      <vt:lpstr>KABamk</vt:lpstr>
      <vt:lpstr>Calibri</vt:lpstr>
      <vt:lpstr>KAApplePie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Kingdon</dc:creator>
  <cp:lastModifiedBy>Bethany Franklin</cp:lastModifiedBy>
  <cp:revision>13</cp:revision>
  <dcterms:created xsi:type="dcterms:W3CDTF">2021-01-27T02:55:09Z</dcterms:created>
  <dcterms:modified xsi:type="dcterms:W3CDTF">2021-08-05T17:22:59Z</dcterms:modified>
</cp:coreProperties>
</file>